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3" r:id="rId2"/>
    <p:sldId id="338" r:id="rId3"/>
    <p:sldId id="339" r:id="rId4"/>
    <p:sldId id="340" r:id="rId5"/>
    <p:sldId id="330" r:id="rId6"/>
    <p:sldId id="325" r:id="rId7"/>
    <p:sldId id="297" r:id="rId8"/>
  </p:sldIdLst>
  <p:sldSz cx="12192000" cy="6858000"/>
  <p:notesSz cx="6858000" cy="9144000"/>
  <p:embeddedFontLst>
    <p:embeddedFont>
      <p:font typeface="Malgun Gothic" panose="020B0503020000020004" pitchFamily="34" charset="-127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3"/>
    <a:srgbClr val="FF3300"/>
    <a:srgbClr val="E95319"/>
    <a:srgbClr val="FF0000"/>
    <a:srgbClr val="D44F00"/>
    <a:srgbClr val="012D41"/>
    <a:srgbClr val="0276AA"/>
    <a:srgbClr val="AC4200"/>
    <a:srgbClr val="0290D0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792" autoAdjust="0"/>
  </p:normalViewPr>
  <p:slideViewPr>
    <p:cSldViewPr>
      <p:cViewPr varScale="1">
        <p:scale>
          <a:sx n="52" d="100"/>
          <a:sy n="52" d="100"/>
        </p:scale>
        <p:origin x="1022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5F6D4-2F51-4486-A75B-6781F3BFE69C}" type="doc">
      <dgm:prSet loTypeId="urn:microsoft.com/office/officeart/2005/8/layout/defaul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15B61D8D-170C-44C6-9ECA-A0DA4398C766}">
      <dgm:prSet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Utiliser NEXUS PLUS pour l’accompagnement des marchandises à destination des pays de l’hinterland</a:t>
          </a:r>
        </a:p>
      </dgm:t>
    </dgm:pt>
    <dgm:pt modelId="{3199C027-A3A5-4A1E-A11B-F02605217785}" type="parTrans" cxnId="{59F63F0D-B410-4D44-9F5A-72D89D07D970}">
      <dgm:prSet/>
      <dgm:spPr/>
      <dgm:t>
        <a:bodyPr/>
        <a:lstStyle/>
        <a:p>
          <a:endParaRPr lang="fr-FR"/>
        </a:p>
      </dgm:t>
    </dgm:pt>
    <dgm:pt modelId="{1893EAD2-2A40-4D71-9679-4DE9230CEBD1}" type="sibTrans" cxnId="{59F63F0D-B410-4D44-9F5A-72D89D07D970}">
      <dgm:prSet/>
      <dgm:spPr/>
      <dgm:t>
        <a:bodyPr/>
        <a:lstStyle/>
        <a:p>
          <a:endParaRPr lang="fr-FR"/>
        </a:p>
      </dgm:t>
    </dgm:pt>
    <dgm:pt modelId="{C829F6C2-C58F-4650-A510-2A65C039FBEE}" type="pres">
      <dgm:prSet presAssocID="{0475F6D4-2F51-4486-A75B-6781F3BFE69C}" presName="diagram" presStyleCnt="0">
        <dgm:presLayoutVars>
          <dgm:dir/>
          <dgm:resizeHandles val="exact"/>
        </dgm:presLayoutVars>
      </dgm:prSet>
      <dgm:spPr/>
    </dgm:pt>
    <dgm:pt modelId="{0C97D8A0-C2B7-4494-AA69-534E0C0A2DF7}" type="pres">
      <dgm:prSet presAssocID="{15B61D8D-170C-44C6-9ECA-A0DA4398C766}" presName="node" presStyleLbl="node1" presStyleIdx="0" presStyleCnt="1">
        <dgm:presLayoutVars>
          <dgm:bulletEnabled val="1"/>
        </dgm:presLayoutVars>
      </dgm:prSet>
      <dgm:spPr/>
    </dgm:pt>
  </dgm:ptLst>
  <dgm:cxnLst>
    <dgm:cxn modelId="{59F63F0D-B410-4D44-9F5A-72D89D07D970}" srcId="{0475F6D4-2F51-4486-A75B-6781F3BFE69C}" destId="{15B61D8D-170C-44C6-9ECA-A0DA4398C766}" srcOrd="0" destOrd="0" parTransId="{3199C027-A3A5-4A1E-A11B-F02605217785}" sibTransId="{1893EAD2-2A40-4D71-9679-4DE9230CEBD1}"/>
    <dgm:cxn modelId="{64498588-9EAF-4937-B987-69149D33FC5F}" type="presOf" srcId="{0475F6D4-2F51-4486-A75B-6781F3BFE69C}" destId="{C829F6C2-C58F-4650-A510-2A65C039FBEE}" srcOrd="0" destOrd="0" presId="urn:microsoft.com/office/officeart/2005/8/layout/default"/>
    <dgm:cxn modelId="{4893E2D8-B626-4632-B196-04C381B08A4E}" type="presOf" srcId="{15B61D8D-170C-44C6-9ECA-A0DA4398C766}" destId="{0C97D8A0-C2B7-4494-AA69-534E0C0A2DF7}" srcOrd="0" destOrd="0" presId="urn:microsoft.com/office/officeart/2005/8/layout/default"/>
    <dgm:cxn modelId="{685063F1-3BE0-4AE7-8426-123377923226}" type="presParOf" srcId="{C829F6C2-C58F-4650-A510-2A65C039FBEE}" destId="{0C97D8A0-C2B7-4494-AA69-534E0C0A2DF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2B6F4-B034-4BC8-9AFE-DB5EBF7E165D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9B0CB9D-768F-4E74-A826-CF82C44026B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r-FR" dirty="0"/>
            <a:t>Meilleure traçabilité des mouvements des marchandises le long des corridors commerciaux</a:t>
          </a:r>
        </a:p>
      </dgm:t>
    </dgm:pt>
    <dgm:pt modelId="{2A2FC11F-F740-48B7-8634-FA9359C8E9F0}" type="parTrans" cxnId="{13C617FD-E4B9-4173-8621-D16B3AEAE9C8}">
      <dgm:prSet/>
      <dgm:spPr/>
      <dgm:t>
        <a:bodyPr/>
        <a:lstStyle/>
        <a:p>
          <a:endParaRPr lang="fr-FR"/>
        </a:p>
      </dgm:t>
    </dgm:pt>
    <dgm:pt modelId="{C83F2F89-CF50-4FBD-BD26-34804B50B749}" type="sibTrans" cxnId="{13C617FD-E4B9-4173-8621-D16B3AEAE9C8}">
      <dgm:prSet/>
      <dgm:spPr/>
      <dgm:t>
        <a:bodyPr/>
        <a:lstStyle/>
        <a:p>
          <a:endParaRPr lang="fr-FR"/>
        </a:p>
      </dgm:t>
    </dgm:pt>
    <dgm:pt modelId="{7B9FF76A-13DA-4127-AD52-D9A97B3EF5C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r-FR" dirty="0"/>
            <a:t>Production plus fiable et en temps quasi-</a:t>
          </a:r>
          <a:r>
            <a:rPr lang="fr-FR" dirty="0" err="1"/>
            <a:t>réél</a:t>
          </a:r>
          <a:r>
            <a:rPr lang="fr-FR" dirty="0"/>
            <a:t> des statistiques sur  les indicateurs (délais de passage, temps passés aux checkpoints et aux postes frontières)</a:t>
          </a:r>
        </a:p>
      </dgm:t>
    </dgm:pt>
    <dgm:pt modelId="{4BE3D104-97BD-4425-98B6-07901BF51DC0}" type="parTrans" cxnId="{FC423C77-322E-441F-8711-1843665EFB81}">
      <dgm:prSet/>
      <dgm:spPr/>
      <dgm:t>
        <a:bodyPr/>
        <a:lstStyle/>
        <a:p>
          <a:endParaRPr lang="fr-FR"/>
        </a:p>
      </dgm:t>
    </dgm:pt>
    <dgm:pt modelId="{4F56B48B-D12A-44B2-905B-CC64ACCBD02B}" type="sibTrans" cxnId="{FC423C77-322E-441F-8711-1843665EFB81}">
      <dgm:prSet/>
      <dgm:spPr/>
      <dgm:t>
        <a:bodyPr/>
        <a:lstStyle/>
        <a:p>
          <a:endParaRPr lang="fr-FR"/>
        </a:p>
      </dgm:t>
    </dgm:pt>
    <dgm:pt modelId="{E37F3129-78CF-48BF-BD05-FD40ED025C16}" type="pres">
      <dgm:prSet presAssocID="{F382B6F4-B034-4BC8-9AFE-DB5EBF7E165D}" presName="diagram" presStyleCnt="0">
        <dgm:presLayoutVars>
          <dgm:dir/>
          <dgm:resizeHandles val="exact"/>
        </dgm:presLayoutVars>
      </dgm:prSet>
      <dgm:spPr/>
    </dgm:pt>
    <dgm:pt modelId="{0FB0EE7E-A971-4140-AFAA-B6E0A4991120}" type="pres">
      <dgm:prSet presAssocID="{29B0CB9D-768F-4E74-A826-CF82C44026B4}" presName="node" presStyleLbl="node1" presStyleIdx="0" presStyleCnt="2">
        <dgm:presLayoutVars>
          <dgm:bulletEnabled val="1"/>
        </dgm:presLayoutVars>
      </dgm:prSet>
      <dgm:spPr/>
    </dgm:pt>
    <dgm:pt modelId="{6236AC56-1220-46AC-93FD-B4D869EA9569}" type="pres">
      <dgm:prSet presAssocID="{C83F2F89-CF50-4FBD-BD26-34804B50B749}" presName="sibTrans" presStyleCnt="0"/>
      <dgm:spPr/>
    </dgm:pt>
    <dgm:pt modelId="{00A30B38-0BDA-4B2B-865A-FC857BD18112}" type="pres">
      <dgm:prSet presAssocID="{7B9FF76A-13DA-4127-AD52-D9A97B3EF5CA}" presName="node" presStyleLbl="node1" presStyleIdx="1" presStyleCnt="2">
        <dgm:presLayoutVars>
          <dgm:bulletEnabled val="1"/>
        </dgm:presLayoutVars>
      </dgm:prSet>
      <dgm:spPr/>
    </dgm:pt>
  </dgm:ptLst>
  <dgm:cxnLst>
    <dgm:cxn modelId="{CBC8BB13-9DE5-48C6-9672-0D5F81DDD2E1}" type="presOf" srcId="{F382B6F4-B034-4BC8-9AFE-DB5EBF7E165D}" destId="{E37F3129-78CF-48BF-BD05-FD40ED025C16}" srcOrd="0" destOrd="0" presId="urn:microsoft.com/office/officeart/2005/8/layout/default"/>
    <dgm:cxn modelId="{EA20C067-EE35-4E4E-A884-07963ACAA40F}" type="presOf" srcId="{7B9FF76A-13DA-4127-AD52-D9A97B3EF5CA}" destId="{00A30B38-0BDA-4B2B-865A-FC857BD18112}" srcOrd="0" destOrd="0" presId="urn:microsoft.com/office/officeart/2005/8/layout/default"/>
    <dgm:cxn modelId="{FC423C77-322E-441F-8711-1843665EFB81}" srcId="{F382B6F4-B034-4BC8-9AFE-DB5EBF7E165D}" destId="{7B9FF76A-13DA-4127-AD52-D9A97B3EF5CA}" srcOrd="1" destOrd="0" parTransId="{4BE3D104-97BD-4425-98B6-07901BF51DC0}" sibTransId="{4F56B48B-D12A-44B2-905B-CC64ACCBD02B}"/>
    <dgm:cxn modelId="{E1C240F5-14A2-43D1-90D6-98269BD7AFD6}" type="presOf" srcId="{29B0CB9D-768F-4E74-A826-CF82C44026B4}" destId="{0FB0EE7E-A971-4140-AFAA-B6E0A4991120}" srcOrd="0" destOrd="0" presId="urn:microsoft.com/office/officeart/2005/8/layout/default"/>
    <dgm:cxn modelId="{13C617FD-E4B9-4173-8621-D16B3AEAE9C8}" srcId="{F382B6F4-B034-4BC8-9AFE-DB5EBF7E165D}" destId="{29B0CB9D-768F-4E74-A826-CF82C44026B4}" srcOrd="0" destOrd="0" parTransId="{2A2FC11F-F740-48B7-8634-FA9359C8E9F0}" sibTransId="{C83F2F89-CF50-4FBD-BD26-34804B50B749}"/>
    <dgm:cxn modelId="{0EB18E8E-B9B4-47AA-A2BA-77DE5B24CDFF}" type="presParOf" srcId="{E37F3129-78CF-48BF-BD05-FD40ED025C16}" destId="{0FB0EE7E-A971-4140-AFAA-B6E0A4991120}" srcOrd="0" destOrd="0" presId="urn:microsoft.com/office/officeart/2005/8/layout/default"/>
    <dgm:cxn modelId="{BDDBBBCE-FD85-4109-8E72-2C73C6921B42}" type="presParOf" srcId="{E37F3129-78CF-48BF-BD05-FD40ED025C16}" destId="{6236AC56-1220-46AC-93FD-B4D869EA9569}" srcOrd="1" destOrd="0" presId="urn:microsoft.com/office/officeart/2005/8/layout/default"/>
    <dgm:cxn modelId="{0155051C-1EAE-40D7-8521-D016DB6C982E}" type="presParOf" srcId="{E37F3129-78CF-48BF-BD05-FD40ED025C16}" destId="{00A30B38-0BDA-4B2B-865A-FC857BD1811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B161F2-1F2C-4ADB-B229-AFE73EAFD632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r-CM"/>
        </a:p>
      </dgm:t>
    </dgm:pt>
    <dgm:pt modelId="{059D83AE-D9EB-47E7-91B8-CDB8C4651667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Groupe Technique TIC GUCE-DOUANE pour assurer l’interopérabilité permanente entre les systèmes du GUCE et de la Douane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(Feuille de route 2024)</a:t>
          </a:r>
          <a:endParaRPr lang="fr-CM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928E82-69E2-4D19-A37B-8290DED74C9D}" type="parTrans" cxnId="{0C236901-FD98-4AEC-ACE1-12F0B331043C}">
      <dgm:prSet/>
      <dgm:spPr/>
      <dgm:t>
        <a:bodyPr/>
        <a:lstStyle/>
        <a:p>
          <a:endParaRPr lang="fr-FR"/>
        </a:p>
      </dgm:t>
    </dgm:pt>
    <dgm:pt modelId="{95E62738-5ABD-45AD-9DB7-EA5FCA9481E0}" type="sibTrans" cxnId="{0C236901-FD98-4AEC-ACE1-12F0B331043C}">
      <dgm:prSet/>
      <dgm:spPr/>
      <dgm:t>
        <a:bodyPr/>
        <a:lstStyle/>
        <a:p>
          <a:endParaRPr lang="fr-FR"/>
        </a:p>
      </dgm:t>
    </dgm:pt>
    <dgm:pt modelId="{6BB678AF-39EA-4263-9997-937476653259}" type="pres">
      <dgm:prSet presAssocID="{9DB161F2-1F2C-4ADB-B229-AFE73EAFD632}" presName="diagram" presStyleCnt="0">
        <dgm:presLayoutVars>
          <dgm:dir/>
          <dgm:resizeHandles val="exact"/>
        </dgm:presLayoutVars>
      </dgm:prSet>
      <dgm:spPr/>
    </dgm:pt>
    <dgm:pt modelId="{9C80A978-9AC3-4E4F-9047-06D92F240DE0}" type="pres">
      <dgm:prSet presAssocID="{059D83AE-D9EB-47E7-91B8-CDB8C4651667}" presName="node" presStyleLbl="node1" presStyleIdx="0" presStyleCnt="1">
        <dgm:presLayoutVars>
          <dgm:bulletEnabled val="1"/>
        </dgm:presLayoutVars>
      </dgm:prSet>
      <dgm:spPr/>
    </dgm:pt>
  </dgm:ptLst>
  <dgm:cxnLst>
    <dgm:cxn modelId="{0C236901-FD98-4AEC-ACE1-12F0B331043C}" srcId="{9DB161F2-1F2C-4ADB-B229-AFE73EAFD632}" destId="{059D83AE-D9EB-47E7-91B8-CDB8C4651667}" srcOrd="0" destOrd="0" parTransId="{42928E82-69E2-4D19-A37B-8290DED74C9D}" sibTransId="{95E62738-5ABD-45AD-9DB7-EA5FCA9481E0}"/>
    <dgm:cxn modelId="{B11C0378-362A-4049-A195-63E28CE44F10}" type="presOf" srcId="{059D83AE-D9EB-47E7-91B8-CDB8C4651667}" destId="{9C80A978-9AC3-4E4F-9047-06D92F240DE0}" srcOrd="0" destOrd="0" presId="urn:microsoft.com/office/officeart/2005/8/layout/default"/>
    <dgm:cxn modelId="{3EBA8490-F0D4-4A2A-9645-644DA6A645D8}" type="presOf" srcId="{9DB161F2-1F2C-4ADB-B229-AFE73EAFD632}" destId="{6BB678AF-39EA-4263-9997-937476653259}" srcOrd="0" destOrd="0" presId="urn:microsoft.com/office/officeart/2005/8/layout/default"/>
    <dgm:cxn modelId="{27AB3E5D-3A7B-4480-9DBC-B0133CFDC437}" type="presParOf" srcId="{6BB678AF-39EA-4263-9997-937476653259}" destId="{9C80A978-9AC3-4E4F-9047-06D92F240DE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7D8A0-C2B7-4494-AA69-534E0C0A2DF7}">
      <dsp:nvSpPr>
        <dsp:cNvPr id="0" name=""/>
        <dsp:cNvSpPr/>
      </dsp:nvSpPr>
      <dsp:spPr>
        <a:xfrm>
          <a:off x="882717" y="1363"/>
          <a:ext cx="3355826" cy="2013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Arial" panose="020B0604020202020204" pitchFamily="34" charset="0"/>
              <a:cs typeface="Arial" panose="020B0604020202020204" pitchFamily="34" charset="0"/>
            </a:rPr>
            <a:t>Utiliser NEXUS PLUS pour l’accompagnement des marchandises à destination des pays de l’hinterland</a:t>
          </a:r>
        </a:p>
      </dsp:txBody>
      <dsp:txXfrm>
        <a:off x="882717" y="1363"/>
        <a:ext cx="3355826" cy="2013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0EE7E-A971-4140-AFAA-B6E0A4991120}">
      <dsp:nvSpPr>
        <dsp:cNvPr id="0" name=""/>
        <dsp:cNvSpPr/>
      </dsp:nvSpPr>
      <dsp:spPr>
        <a:xfrm>
          <a:off x="235255" y="1347"/>
          <a:ext cx="1770431" cy="1062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Meilleure traçabilité des mouvements des marchandises le long des corridors commerciaux</a:t>
          </a:r>
        </a:p>
      </dsp:txBody>
      <dsp:txXfrm>
        <a:off x="235255" y="1347"/>
        <a:ext cx="1770431" cy="1062259"/>
      </dsp:txXfrm>
    </dsp:sp>
    <dsp:sp modelId="{00A30B38-0BDA-4B2B-865A-FC857BD18112}">
      <dsp:nvSpPr>
        <dsp:cNvPr id="0" name=""/>
        <dsp:cNvSpPr/>
      </dsp:nvSpPr>
      <dsp:spPr>
        <a:xfrm>
          <a:off x="235255" y="1240649"/>
          <a:ext cx="1770431" cy="1062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Production plus fiable et en temps quasi-</a:t>
          </a:r>
          <a:r>
            <a:rPr lang="fr-FR" sz="1000" kern="1200" dirty="0" err="1"/>
            <a:t>réél</a:t>
          </a:r>
          <a:r>
            <a:rPr lang="fr-FR" sz="1000" kern="1200" dirty="0"/>
            <a:t> des statistiques sur  les indicateurs (délais de passage, temps passés aux checkpoints et aux postes frontières)</a:t>
          </a:r>
        </a:p>
      </dsp:txBody>
      <dsp:txXfrm>
        <a:off x="235255" y="1240649"/>
        <a:ext cx="1770431" cy="1062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0A978-9AC3-4E4F-9047-06D92F240DE0}">
      <dsp:nvSpPr>
        <dsp:cNvPr id="0" name=""/>
        <dsp:cNvSpPr/>
      </dsp:nvSpPr>
      <dsp:spPr>
        <a:xfrm>
          <a:off x="0" y="655272"/>
          <a:ext cx="5616624" cy="33699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000" b="1" kern="1200" dirty="0">
              <a:latin typeface="Arial" panose="020B0604020202020204" pitchFamily="34" charset="0"/>
              <a:cs typeface="Arial" panose="020B0604020202020204" pitchFamily="34" charset="0"/>
            </a:rPr>
            <a:t>Groupe Technique TIC GUCE-DOUANE pour assurer l’interopérabilité permanente entre les systèmes du GUCE et de la Douane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000" b="1" kern="1200" dirty="0">
              <a:latin typeface="Arial" panose="020B0604020202020204" pitchFamily="34" charset="0"/>
              <a:cs typeface="Arial" panose="020B0604020202020204" pitchFamily="34" charset="0"/>
            </a:rPr>
            <a:t>(Feuille de route 2024)</a:t>
          </a:r>
          <a:endParaRPr lang="fr-CM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55272"/>
        <a:ext cx="5616624" cy="3369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2024-01-09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2024-01-09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995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파워포인트\김진영씨디자인\10월31일\인터넷\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D3D6733-6F27-4404-AB51-585418F146E5}" type="datetimeFigureOut">
              <a:rPr lang="ko-KR" altLang="en-US" smtClean="0"/>
              <a:pPr/>
              <a:t>2024-01-09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E6BC638-39B7-4287-91A7-2A3DDA573295}" type="slidenum">
              <a:rPr lang="ko-KR" altLang="en-US" smtClean="0"/>
              <a:pPr/>
              <a:t>‹N°›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416309" y="3212977"/>
            <a:ext cx="7776864" cy="15853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en-US" altLang="ko-KR" sz="54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‹N°›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429397"/>
            <a:ext cx="2844800" cy="292079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2024-01-09</a:t>
            </a:fld>
            <a:endParaRPr lang="ko-KR" altLang="en-US"/>
          </a:p>
        </p:txBody>
      </p:sp>
      <p:sp>
        <p:nvSpPr>
          <p:cNvPr id="9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429397"/>
            <a:ext cx="3860800" cy="292079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37600" y="6429397"/>
            <a:ext cx="2844800" cy="29207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‹N°›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9349" y="0"/>
            <a:ext cx="1021492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012D4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2024-01-09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‹N°›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527382" y="1484784"/>
            <a:ext cx="11203367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500835"/>
            <a:ext cx="28448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2024-01-09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500835"/>
            <a:ext cx="38608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500835"/>
            <a:ext cx="28448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‹N°›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527382" y="1484784"/>
            <a:ext cx="11203367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239349" y="0"/>
            <a:ext cx="1021492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파워포인트\김진영씨디자인\10월31일\인터넷\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‹N°›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4210880" y="3068960"/>
            <a:ext cx="7683093" cy="12241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19026"/>
            <a:ext cx="109728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062021"/>
            <a:ext cx="109728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2024-01-09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‹N°›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chetunique.c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119336" y="3429000"/>
            <a:ext cx="5935954" cy="14606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pPr algn="ctr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ETAT DE MISE EN ŒUVRE DES RECOMMANDATIONS DE LA PRECEDENTE EDITION DU FORUM TRIPARTITE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79376" y="5099950"/>
            <a:ext cx="55759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ko-KR" sz="1400" b="1" u="sng" dirty="0"/>
              <a:t>V1.0</a:t>
            </a:r>
            <a:endParaRPr kumimoji="1"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C070F6D2-BFFA-4A09-B9D0-AD0DE2DB8810}"/>
              </a:ext>
            </a:extLst>
          </p:cNvPr>
          <p:cNvSpPr txBox="1">
            <a:spLocks/>
          </p:cNvSpPr>
          <p:nvPr/>
        </p:nvSpPr>
        <p:spPr>
          <a:xfrm>
            <a:off x="263353" y="6059335"/>
            <a:ext cx="6048672" cy="6188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5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18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18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18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b="1" dirty="0">
                <a:solidFill>
                  <a:srgbClr val="E95319"/>
                </a:solidFill>
              </a:rPr>
              <a:t>Kribi, </a:t>
            </a:r>
          </a:p>
          <a:p>
            <a:pPr marL="0" indent="0" algn="ctr">
              <a:buNone/>
            </a:pPr>
            <a:r>
              <a:rPr lang="fr-FR" sz="1800" b="1" dirty="0">
                <a:solidFill>
                  <a:srgbClr val="E95319"/>
                </a:solidFill>
              </a:rPr>
              <a:t>Du 09 au 11 décembre 2023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7D1926D-1917-49A2-BA74-823F42E64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14" y="0"/>
            <a:ext cx="952646" cy="15841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9680" t="23120" r="9680" b="23120"/>
          <a:stretch/>
        </p:blipFill>
        <p:spPr>
          <a:xfrm>
            <a:off x="7159349" y="3645024"/>
            <a:ext cx="675338" cy="446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169" y="3645024"/>
            <a:ext cx="669987" cy="446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376" y="3645024"/>
            <a:ext cx="669987" cy="446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091276" y="4232820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4ème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FORUM TRIPARTITE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KRIBI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1847528" y="4293096"/>
            <a:ext cx="5400598" cy="892551"/>
            <a:chOff x="502504" y="4204517"/>
            <a:chExt cx="5400598" cy="892551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506468" y="4213846"/>
              <a:ext cx="593519" cy="593519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  <a:ea typeface="맑은 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502504" y="4204517"/>
              <a:ext cx="5400598" cy="892551"/>
              <a:chOff x="2326808" y="3463524"/>
              <a:chExt cx="5924563" cy="892551"/>
            </a:xfrm>
          </p:grpSpPr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2986606" y="3525078"/>
                <a:ext cx="5264765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fr-FR" altLang="ko-KR" sz="2400" b="1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맑은 고딕" pitchFamily="50" charset="-127"/>
                    <a:cs typeface="굴림" pitchFamily="50" charset="-127"/>
                  </a:rPr>
                  <a:t>RAPPEL DES RECOMMANDATIONS INCOMBANT AU GUCE</a:t>
                </a:r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2326808" y="3463524"/>
                <a:ext cx="659799" cy="584775"/>
              </a:xfrm>
              <a:prstGeom prst="rect">
                <a:avLst/>
              </a:prstGeom>
              <a:solidFill>
                <a:srgbClr val="E9531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3200" b="1" dirty="0">
                    <a:solidFill>
                      <a:schemeClr val="bg1"/>
                    </a:solidFill>
                    <a:latin typeface="+mj-lt"/>
                    <a:ea typeface="맑은 고딕" pitchFamily="50" charset="-127"/>
                    <a:cs typeface="굴림" pitchFamily="50" charset="-127"/>
                  </a:rPr>
                  <a:t>02</a:t>
                </a:r>
                <a:endParaRPr kumimoji="1" lang="ko-KR" altLang="ko-KR" sz="3200" b="1" dirty="0">
                  <a:solidFill>
                    <a:schemeClr val="bg1"/>
                  </a:solidFill>
                  <a:latin typeface="+mj-lt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AEFE241E-01D2-4794-B996-FC3621251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14" y="0"/>
            <a:ext cx="952646" cy="158417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9680" t="23120" r="9680" b="23120"/>
          <a:stretch/>
        </p:blipFill>
        <p:spPr>
          <a:xfrm>
            <a:off x="8887541" y="4592986"/>
            <a:ext cx="675338" cy="446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361" y="4592986"/>
            <a:ext cx="669987" cy="446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8568" y="4592986"/>
            <a:ext cx="669987" cy="446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8819468" y="518078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4ème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FORUM TRIPARTITE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11352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03512" y="-36437"/>
            <a:ext cx="7661196" cy="796908"/>
          </a:xfrm>
        </p:spPr>
        <p:txBody>
          <a:bodyPr/>
          <a:lstStyle/>
          <a:p>
            <a:r>
              <a:rPr lang="en-US" altLang="ko-KR" dirty="0"/>
              <a:t>RAPPEL DES RECOMMANDATIONS</a:t>
            </a:r>
            <a:endParaRPr lang="ko-KR" altLang="en-US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838828734"/>
              </p:ext>
            </p:extLst>
          </p:nvPr>
        </p:nvGraphicFramePr>
        <p:xfrm>
          <a:off x="191344" y="1030294"/>
          <a:ext cx="512126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5F4A10B-17D8-E1F3-8E60-39231CA2A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284151"/>
              </p:ext>
            </p:extLst>
          </p:nvPr>
        </p:nvGraphicFramePr>
        <p:xfrm>
          <a:off x="8944008" y="886278"/>
          <a:ext cx="224094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774CE4DB-3693-BC98-DD33-74C7E9A1CD96}"/>
              </a:ext>
            </a:extLst>
          </p:cNvPr>
          <p:cNvSpPr txBox="1"/>
          <p:nvPr/>
        </p:nvSpPr>
        <p:spPr>
          <a:xfrm>
            <a:off x="5101171" y="1071213"/>
            <a:ext cx="381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Objectifs visés par la recommandation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31E2714A-175D-1926-6932-EE4F1995AE7C}"/>
              </a:ext>
            </a:extLst>
          </p:cNvPr>
          <p:cNvSpPr/>
          <p:nvPr/>
        </p:nvSpPr>
        <p:spPr>
          <a:xfrm>
            <a:off x="2499947" y="3046518"/>
            <a:ext cx="504056" cy="12241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CA3473D-2696-674A-0C6B-B32DCADE583A}"/>
              </a:ext>
            </a:extLst>
          </p:cNvPr>
          <p:cNvSpPr txBox="1"/>
          <p:nvPr/>
        </p:nvSpPr>
        <p:spPr>
          <a:xfrm>
            <a:off x="1055440" y="4277543"/>
            <a:ext cx="338437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Interfaçage e-Force Transit/Nexus+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86BB2ED-04A8-AC5A-1B52-50B7A51CFA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4110" y="3429000"/>
            <a:ext cx="6183346" cy="31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562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DF16FB6-A9FD-6CBA-1C4B-679F2115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3" y="1484784"/>
            <a:ext cx="11113234" cy="796908"/>
          </a:xfrm>
        </p:spPr>
        <p:txBody>
          <a:bodyPr/>
          <a:lstStyle/>
          <a:p>
            <a:r>
              <a:rPr lang="fr-FR" dirty="0"/>
              <a:t>Fiche de </a:t>
            </a:r>
            <a:r>
              <a:rPr lang="fr-FR" dirty="0" err="1"/>
              <a:t>tracking</a:t>
            </a:r>
            <a:r>
              <a:rPr lang="fr-FR" dirty="0"/>
              <a:t> du Guce dispose de toutes les données sur les traitements documentaires (Transaction, Expédition, Redevance PAK, Empotage, Paiements, </a:t>
            </a:r>
            <a:r>
              <a:rPr lang="fr-FR" dirty="0" err="1"/>
              <a:t>Certiicats</a:t>
            </a:r>
            <a:r>
              <a:rPr lang="fr-FR" dirty="0"/>
              <a:t> Phytosanitaires, etc., Déclaration de fret, Lettres de Voiture, etc.)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C54BE02-A299-647B-DBA2-A7B5E461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Tracabilité</a:t>
            </a:r>
            <a:r>
              <a:rPr lang="fr-FR" dirty="0"/>
              <a:t> assurée par e-Force Transit</a:t>
            </a:r>
          </a:p>
        </p:txBody>
      </p:sp>
      <p:sp>
        <p:nvSpPr>
          <p:cNvPr id="4" name="Rectangle à coins arrondis 33">
            <a:extLst>
              <a:ext uri="{FF2B5EF4-FFF2-40B4-BE49-F238E27FC236}">
                <a16:creationId xmlns:a16="http://schemas.microsoft.com/office/drawing/2014/main" id="{34BD1A15-39E3-0DFD-0412-E58F66F6C0AD}"/>
              </a:ext>
            </a:extLst>
          </p:cNvPr>
          <p:cNvSpPr/>
          <p:nvPr/>
        </p:nvSpPr>
        <p:spPr>
          <a:xfrm>
            <a:off x="8126716" y="3417720"/>
            <a:ext cx="2049467" cy="1865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25">
            <a:extLst>
              <a:ext uri="{FF2B5EF4-FFF2-40B4-BE49-F238E27FC236}">
                <a16:creationId xmlns:a16="http://schemas.microsoft.com/office/drawing/2014/main" id="{B7E7222A-1668-0E4B-49F4-01446C8A232F}"/>
              </a:ext>
            </a:extLst>
          </p:cNvPr>
          <p:cNvSpPr/>
          <p:nvPr/>
        </p:nvSpPr>
        <p:spPr>
          <a:xfrm>
            <a:off x="1309109" y="4111728"/>
            <a:ext cx="2986693" cy="820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24">
            <a:extLst>
              <a:ext uri="{FF2B5EF4-FFF2-40B4-BE49-F238E27FC236}">
                <a16:creationId xmlns:a16="http://schemas.microsoft.com/office/drawing/2014/main" id="{3D1061D3-8D26-8DB1-ABE8-2E07616EB612}"/>
              </a:ext>
            </a:extLst>
          </p:cNvPr>
          <p:cNvSpPr/>
          <p:nvPr/>
        </p:nvSpPr>
        <p:spPr>
          <a:xfrm>
            <a:off x="1309109" y="2383536"/>
            <a:ext cx="2986693" cy="158883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27E5CD58-BBCB-EEFB-B523-D6A6BE339CBE}"/>
              </a:ext>
            </a:extLst>
          </p:cNvPr>
          <p:cNvSpPr/>
          <p:nvPr/>
        </p:nvSpPr>
        <p:spPr>
          <a:xfrm>
            <a:off x="1400561" y="2464884"/>
            <a:ext cx="1513889" cy="65448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360">
            <a:solidFill>
              <a:srgbClr val="808080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dirty="0">
                <a:solidFill>
                  <a:schemeClr val="bg1"/>
                </a:solidFill>
                <a:latin typeface="Arial"/>
                <a:ea typeface="DejaVu Sans"/>
              </a:rPr>
              <a:t>CAMCIS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latin typeface="Arial"/>
                <a:ea typeface="DejaVu Sans"/>
              </a:rPr>
              <a:t>(Déclaration, 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latin typeface="Arial"/>
                <a:ea typeface="DejaVu Sans"/>
              </a:rPr>
              <a:t>Titre de Transit.</a:t>
            </a:r>
            <a:r>
              <a:rPr lang="fr-FR" sz="1400" dirty="0">
                <a:solidFill>
                  <a:schemeClr val="bg1"/>
                </a:solidFill>
                <a:latin typeface="Arial"/>
                <a:ea typeface="DejaVu Sans"/>
              </a:rPr>
              <a:t>)</a:t>
            </a:r>
            <a:endParaRPr sz="1400" dirty="0">
              <a:solidFill>
                <a:schemeClr val="bg1"/>
              </a:solidFill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74A5E74-9D2F-E92F-19AD-EAE79A4270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96865" y="2716693"/>
            <a:ext cx="1076064" cy="1051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stomShape 4">
            <a:extLst>
              <a:ext uri="{FF2B5EF4-FFF2-40B4-BE49-F238E27FC236}">
                <a16:creationId xmlns:a16="http://schemas.microsoft.com/office/drawing/2014/main" id="{4EC8064A-A9EB-6B57-0F07-1E2E5228FA3D}"/>
              </a:ext>
            </a:extLst>
          </p:cNvPr>
          <p:cNvSpPr/>
          <p:nvPr/>
        </p:nvSpPr>
        <p:spPr>
          <a:xfrm>
            <a:off x="1400558" y="4162059"/>
            <a:ext cx="2750095" cy="71964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360">
            <a:solidFill>
              <a:srgbClr val="808080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dirty="0">
                <a:solidFill>
                  <a:schemeClr val="bg1"/>
                </a:solidFill>
                <a:latin typeface="Arial"/>
                <a:ea typeface="DejaVu Sans"/>
              </a:rPr>
              <a:t>Autorités </a:t>
            </a:r>
          </a:p>
          <a:p>
            <a:pPr algn="ctr">
              <a:lnSpc>
                <a:spcPct val="100000"/>
              </a:lnSpc>
            </a:pPr>
            <a:r>
              <a:rPr lang="fr-FR" dirty="0">
                <a:solidFill>
                  <a:schemeClr val="bg1"/>
                </a:solidFill>
                <a:latin typeface="Arial"/>
                <a:ea typeface="DejaVu Sans"/>
              </a:rPr>
              <a:t>Portuaires</a:t>
            </a:r>
          </a:p>
          <a:p>
            <a:pPr algn="ctr">
              <a:lnSpc>
                <a:spcPct val="100000"/>
              </a:lnSpc>
            </a:pPr>
            <a:r>
              <a:rPr lang="fr-FR" sz="1400" dirty="0">
                <a:solidFill>
                  <a:schemeClr val="bg1"/>
                </a:solidFill>
                <a:latin typeface="Arial"/>
                <a:ea typeface="DejaVu Sans"/>
              </a:rPr>
              <a:t>(Facturation)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0" name="CustomShape 8">
            <a:extLst>
              <a:ext uri="{FF2B5EF4-FFF2-40B4-BE49-F238E27FC236}">
                <a16:creationId xmlns:a16="http://schemas.microsoft.com/office/drawing/2014/main" id="{25E6F421-ADB9-DF7A-6AFC-25AAC36EB764}"/>
              </a:ext>
            </a:extLst>
          </p:cNvPr>
          <p:cNvSpPr/>
          <p:nvPr/>
        </p:nvSpPr>
        <p:spPr>
          <a:xfrm>
            <a:off x="1400559" y="3245884"/>
            <a:ext cx="1528223" cy="65448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360">
            <a:solidFill>
              <a:srgbClr val="808080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dirty="0">
                <a:solidFill>
                  <a:schemeClr val="bg1"/>
                </a:solidFill>
                <a:latin typeface="Arial"/>
                <a:ea typeface="DejaVu Sans"/>
              </a:rPr>
              <a:t>NEXUS+</a:t>
            </a:r>
          </a:p>
          <a:p>
            <a:pPr algn="ctr">
              <a:lnSpc>
                <a:spcPct val="100000"/>
              </a:lnSpc>
            </a:pPr>
            <a:r>
              <a:rPr lang="fr-FR" sz="1400" dirty="0">
                <a:solidFill>
                  <a:schemeClr val="bg1"/>
                </a:solidFill>
                <a:latin typeface="Arial"/>
                <a:ea typeface="DejaVu Sans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Arial"/>
                <a:ea typeface="DejaVu Sans"/>
              </a:rPr>
              <a:t>Tracking</a:t>
            </a:r>
            <a:r>
              <a:rPr lang="fr-FR" sz="1400" dirty="0">
                <a:solidFill>
                  <a:schemeClr val="bg1"/>
                </a:solidFill>
                <a:latin typeface="Arial"/>
                <a:ea typeface="DejaVu Sans"/>
              </a:rPr>
              <a:t> GPS)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27EC7F82-8765-FBA9-2506-C8A530873689}"/>
              </a:ext>
            </a:extLst>
          </p:cNvPr>
          <p:cNvSpPr/>
          <p:nvPr/>
        </p:nvSpPr>
        <p:spPr>
          <a:xfrm>
            <a:off x="8224917" y="3573124"/>
            <a:ext cx="1860553" cy="639076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360">
            <a:solidFill>
              <a:srgbClr val="808080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dirty="0">
                <a:solidFill>
                  <a:schemeClr val="bg1"/>
                </a:solidFill>
                <a:latin typeface="Arial"/>
                <a:ea typeface="DejaVu Sans"/>
              </a:rPr>
              <a:t>BGFT</a:t>
            </a:r>
          </a:p>
          <a:p>
            <a:pPr algn="ctr">
              <a:lnSpc>
                <a:spcPct val="100000"/>
              </a:lnSpc>
            </a:pPr>
            <a:r>
              <a:rPr lang="fr-FR" dirty="0">
                <a:solidFill>
                  <a:schemeClr val="bg1"/>
                </a:solidFill>
                <a:latin typeface="Arial"/>
              </a:rPr>
              <a:t>(SIGFRET)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4">
            <a:extLst>
              <a:ext uri="{FF2B5EF4-FFF2-40B4-BE49-F238E27FC236}">
                <a16:creationId xmlns:a16="http://schemas.microsoft.com/office/drawing/2014/main" id="{3F82A471-30EF-6290-E9F7-BFD5E6618DDB}"/>
              </a:ext>
            </a:extLst>
          </p:cNvPr>
          <p:cNvSpPr/>
          <p:nvPr/>
        </p:nvSpPr>
        <p:spPr>
          <a:xfrm>
            <a:off x="4943872" y="2254715"/>
            <a:ext cx="2664296" cy="3971552"/>
          </a:xfrm>
          <a:prstGeom prst="roundRect">
            <a:avLst>
              <a:gd name="adj" fmla="val 3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27">
            <a:extLst>
              <a:ext uri="{FF2B5EF4-FFF2-40B4-BE49-F238E27FC236}">
                <a16:creationId xmlns:a16="http://schemas.microsoft.com/office/drawing/2014/main" id="{30BD664F-6CBD-1EBE-BC9F-9E6C5B244DE5}"/>
              </a:ext>
            </a:extLst>
          </p:cNvPr>
          <p:cNvSpPr/>
          <p:nvPr/>
        </p:nvSpPr>
        <p:spPr>
          <a:xfrm>
            <a:off x="4979879" y="2389982"/>
            <a:ext cx="2592287" cy="4282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E-Guce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Manifest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à coins arrondis 28">
            <a:extLst>
              <a:ext uri="{FF2B5EF4-FFF2-40B4-BE49-F238E27FC236}">
                <a16:creationId xmlns:a16="http://schemas.microsoft.com/office/drawing/2014/main" id="{219AE5A3-D188-0221-59CA-33C2457227DE}"/>
              </a:ext>
            </a:extLst>
          </p:cNvPr>
          <p:cNvSpPr/>
          <p:nvPr/>
        </p:nvSpPr>
        <p:spPr>
          <a:xfrm>
            <a:off x="4979875" y="2859017"/>
            <a:ext cx="2592287" cy="41357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Paiement Electronique</a:t>
            </a:r>
          </a:p>
        </p:txBody>
      </p:sp>
      <p:sp>
        <p:nvSpPr>
          <p:cNvPr id="15" name="Rectangle à coins arrondis 29">
            <a:extLst>
              <a:ext uri="{FF2B5EF4-FFF2-40B4-BE49-F238E27FC236}">
                <a16:creationId xmlns:a16="http://schemas.microsoft.com/office/drawing/2014/main" id="{2835CF7A-68E0-228B-04ED-71340E7C2433}"/>
              </a:ext>
            </a:extLst>
          </p:cNvPr>
          <p:cNvSpPr/>
          <p:nvPr/>
        </p:nvSpPr>
        <p:spPr>
          <a:xfrm>
            <a:off x="4979875" y="3316869"/>
            <a:ext cx="2592287" cy="3854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Redevance Portuaire</a:t>
            </a:r>
          </a:p>
        </p:txBody>
      </p:sp>
      <p:sp>
        <p:nvSpPr>
          <p:cNvPr id="16" name="Rectangle à coins arrondis 35">
            <a:extLst>
              <a:ext uri="{FF2B5EF4-FFF2-40B4-BE49-F238E27FC236}">
                <a16:creationId xmlns:a16="http://schemas.microsoft.com/office/drawing/2014/main" id="{93F62787-2F26-E682-E60A-AAE1FE51FA3C}"/>
              </a:ext>
            </a:extLst>
          </p:cNvPr>
          <p:cNvSpPr/>
          <p:nvPr/>
        </p:nvSpPr>
        <p:spPr>
          <a:xfrm>
            <a:off x="8140129" y="2383535"/>
            <a:ext cx="2062877" cy="83802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F2A5D553-19FF-4DA5-E359-A9BC1CE8C3FF}"/>
              </a:ext>
            </a:extLst>
          </p:cNvPr>
          <p:cNvSpPr/>
          <p:nvPr/>
        </p:nvSpPr>
        <p:spPr>
          <a:xfrm>
            <a:off x="8153538" y="2458373"/>
            <a:ext cx="1124227" cy="719640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  <a:lumOff val="15000"/>
            </a:schemeClr>
          </a:solidFill>
          <a:ln w="9360">
            <a:solidFill>
              <a:srgbClr val="808080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600" b="1" dirty="0">
                <a:solidFill>
                  <a:schemeClr val="bg1"/>
                </a:solidFill>
                <a:latin typeface="Arial"/>
                <a:ea typeface="DejaVu Sans"/>
              </a:rPr>
              <a:t>BANQUES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8" name="CustomShape 4">
            <a:extLst>
              <a:ext uri="{FF2B5EF4-FFF2-40B4-BE49-F238E27FC236}">
                <a16:creationId xmlns:a16="http://schemas.microsoft.com/office/drawing/2014/main" id="{6958FE41-0864-50AB-BB7B-83073427E8F8}"/>
              </a:ext>
            </a:extLst>
          </p:cNvPr>
          <p:cNvSpPr/>
          <p:nvPr/>
        </p:nvSpPr>
        <p:spPr>
          <a:xfrm>
            <a:off x="9341014" y="2443544"/>
            <a:ext cx="848579" cy="719640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  <a:lumOff val="15000"/>
            </a:schemeClr>
          </a:solidFill>
          <a:ln w="9360">
            <a:solidFill>
              <a:srgbClr val="808080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600" b="1" dirty="0">
                <a:solidFill>
                  <a:schemeClr val="bg1"/>
                </a:solidFill>
                <a:latin typeface="Arial"/>
                <a:ea typeface="DejaVu Sans"/>
              </a:rPr>
              <a:t>Cautions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9" name="CustomShape 4">
            <a:extLst>
              <a:ext uri="{FF2B5EF4-FFF2-40B4-BE49-F238E27FC236}">
                <a16:creationId xmlns:a16="http://schemas.microsoft.com/office/drawing/2014/main" id="{AFD94F0F-F7C7-3044-3CAC-4B1585217802}"/>
              </a:ext>
            </a:extLst>
          </p:cNvPr>
          <p:cNvSpPr/>
          <p:nvPr/>
        </p:nvSpPr>
        <p:spPr>
          <a:xfrm>
            <a:off x="8224918" y="4755036"/>
            <a:ext cx="1860553" cy="379316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360">
            <a:solidFill>
              <a:srgbClr val="808080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dirty="0">
                <a:solidFill>
                  <a:schemeClr val="bg1"/>
                </a:solidFill>
                <a:latin typeface="Arial"/>
                <a:ea typeface="DejaVu Sans"/>
              </a:rPr>
              <a:t>BARC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" name="CustomShape 4">
            <a:extLst>
              <a:ext uri="{FF2B5EF4-FFF2-40B4-BE49-F238E27FC236}">
                <a16:creationId xmlns:a16="http://schemas.microsoft.com/office/drawing/2014/main" id="{F86489FA-FD7F-47BC-BE10-2068B315F608}"/>
              </a:ext>
            </a:extLst>
          </p:cNvPr>
          <p:cNvSpPr/>
          <p:nvPr/>
        </p:nvSpPr>
        <p:spPr>
          <a:xfrm>
            <a:off x="8213262" y="4255743"/>
            <a:ext cx="1872647" cy="445879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360">
            <a:solidFill>
              <a:srgbClr val="808080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dirty="0">
                <a:solidFill>
                  <a:schemeClr val="bg1"/>
                </a:solidFill>
                <a:latin typeface="Arial"/>
                <a:ea typeface="DejaVu Sans"/>
              </a:rPr>
              <a:t>BNF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1" name="CustomShape 4">
            <a:extLst>
              <a:ext uri="{FF2B5EF4-FFF2-40B4-BE49-F238E27FC236}">
                <a16:creationId xmlns:a16="http://schemas.microsoft.com/office/drawing/2014/main" id="{40B232F0-6B65-D462-E9E7-BBB6E1CEBC9E}"/>
              </a:ext>
            </a:extLst>
          </p:cNvPr>
          <p:cNvSpPr/>
          <p:nvPr/>
        </p:nvSpPr>
        <p:spPr>
          <a:xfrm>
            <a:off x="8174071" y="5335862"/>
            <a:ext cx="1994988" cy="3598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360">
            <a:solidFill>
              <a:srgbClr val="808080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dirty="0">
                <a:solidFill>
                  <a:schemeClr val="bg1"/>
                </a:solidFill>
                <a:latin typeface="Arial"/>
                <a:ea typeface="DejaVu Sans"/>
              </a:rPr>
              <a:t>CAMRAIL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2" name="Rectangle à coins arrondis 45">
            <a:extLst>
              <a:ext uri="{FF2B5EF4-FFF2-40B4-BE49-F238E27FC236}">
                <a16:creationId xmlns:a16="http://schemas.microsoft.com/office/drawing/2014/main" id="{58E51F18-79B0-D507-7755-011CD4B36700}"/>
              </a:ext>
            </a:extLst>
          </p:cNvPr>
          <p:cNvSpPr/>
          <p:nvPr/>
        </p:nvSpPr>
        <p:spPr>
          <a:xfrm>
            <a:off x="4966782" y="4177846"/>
            <a:ext cx="2592287" cy="38059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Procédures techniques</a:t>
            </a:r>
          </a:p>
        </p:txBody>
      </p:sp>
      <p:sp>
        <p:nvSpPr>
          <p:cNvPr id="23" name="CustomShape 4">
            <a:extLst>
              <a:ext uri="{FF2B5EF4-FFF2-40B4-BE49-F238E27FC236}">
                <a16:creationId xmlns:a16="http://schemas.microsoft.com/office/drawing/2014/main" id="{0DE6EFF2-FFE3-7D64-77CC-1C9F96AE69D3}"/>
              </a:ext>
            </a:extLst>
          </p:cNvPr>
          <p:cNvSpPr/>
          <p:nvPr/>
        </p:nvSpPr>
        <p:spPr>
          <a:xfrm>
            <a:off x="4943871" y="6378430"/>
            <a:ext cx="1368149" cy="46836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360">
            <a:solidFill>
              <a:srgbClr val="808080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dirty="0">
                <a:solidFill>
                  <a:schemeClr val="bg1"/>
                </a:solidFill>
                <a:latin typeface="Arial"/>
                <a:ea typeface="DejaVu Sans"/>
              </a:rPr>
              <a:t>DIT</a:t>
            </a:r>
            <a:endParaRPr dirty="0">
              <a:solidFill>
                <a:schemeClr val="bg1"/>
              </a:solidFill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B98D8F8-D696-DD75-F96F-1C9A75CE8D76}"/>
              </a:ext>
            </a:extLst>
          </p:cNvPr>
          <p:cNvCxnSpPr>
            <a:stCxn id="6" idx="3"/>
          </p:cNvCxnSpPr>
          <p:nvPr/>
        </p:nvCxnSpPr>
        <p:spPr>
          <a:xfrm>
            <a:off x="4295800" y="3177954"/>
            <a:ext cx="648072" cy="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3D111DC7-1BBA-4D8E-D237-67121D10ECF7}"/>
              </a:ext>
            </a:extLst>
          </p:cNvPr>
          <p:cNvCxnSpPr>
            <a:stCxn id="5" idx="3"/>
          </p:cNvCxnSpPr>
          <p:nvPr/>
        </p:nvCxnSpPr>
        <p:spPr>
          <a:xfrm>
            <a:off x="4295800" y="4522013"/>
            <a:ext cx="648072" cy="1660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D885E96-05C0-585A-54CC-CA017E9D4A56}"/>
              </a:ext>
            </a:extLst>
          </p:cNvPr>
          <p:cNvCxnSpPr/>
          <p:nvPr/>
        </p:nvCxnSpPr>
        <p:spPr>
          <a:xfrm flipV="1">
            <a:off x="6227418" y="5944900"/>
            <a:ext cx="12598" cy="4335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E0A676F-4F40-AECB-73CC-705928C5B49F}"/>
              </a:ext>
            </a:extLst>
          </p:cNvPr>
          <p:cNvCxnSpPr/>
          <p:nvPr/>
        </p:nvCxnSpPr>
        <p:spPr>
          <a:xfrm flipH="1">
            <a:off x="7608171" y="5569349"/>
            <a:ext cx="5730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699FA6D5-E71D-E70C-5A32-E6C56C5E8EED}"/>
              </a:ext>
            </a:extLst>
          </p:cNvPr>
          <p:cNvCxnSpPr>
            <a:stCxn id="4" idx="1"/>
          </p:cNvCxnSpPr>
          <p:nvPr/>
        </p:nvCxnSpPr>
        <p:spPr>
          <a:xfrm flipH="1">
            <a:off x="7608170" y="4350534"/>
            <a:ext cx="5185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967B82D-6A7C-1978-27C9-19BDE7676355}"/>
              </a:ext>
            </a:extLst>
          </p:cNvPr>
          <p:cNvCxnSpPr>
            <a:stCxn id="17" idx="1"/>
          </p:cNvCxnSpPr>
          <p:nvPr/>
        </p:nvCxnSpPr>
        <p:spPr>
          <a:xfrm flipH="1">
            <a:off x="7608171" y="2818193"/>
            <a:ext cx="5453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stomShape 4">
            <a:extLst>
              <a:ext uri="{FF2B5EF4-FFF2-40B4-BE49-F238E27FC236}">
                <a16:creationId xmlns:a16="http://schemas.microsoft.com/office/drawing/2014/main" id="{53D4EDA9-590F-8D14-3968-956B6DDC4DD3}"/>
              </a:ext>
            </a:extLst>
          </p:cNvPr>
          <p:cNvSpPr/>
          <p:nvPr/>
        </p:nvSpPr>
        <p:spPr>
          <a:xfrm>
            <a:off x="6384033" y="6385482"/>
            <a:ext cx="1224135" cy="46836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dirty="0">
                <a:solidFill>
                  <a:schemeClr val="bg1"/>
                </a:solidFill>
              </a:rPr>
              <a:t>GPAC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1" name="Rectangle à coins arrondis 41">
            <a:extLst>
              <a:ext uri="{FF2B5EF4-FFF2-40B4-BE49-F238E27FC236}">
                <a16:creationId xmlns:a16="http://schemas.microsoft.com/office/drawing/2014/main" id="{06B71621-ECDF-B2D0-EB72-7D536F74BBAD}"/>
              </a:ext>
            </a:extLst>
          </p:cNvPr>
          <p:cNvSpPr/>
          <p:nvPr/>
        </p:nvSpPr>
        <p:spPr>
          <a:xfrm>
            <a:off x="4986852" y="5457766"/>
            <a:ext cx="2592287" cy="4189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Procédures enlèvements</a:t>
            </a:r>
          </a:p>
        </p:txBody>
      </p:sp>
      <p:sp>
        <p:nvSpPr>
          <p:cNvPr id="32" name="Rectangle à coins arrondis 43">
            <a:extLst>
              <a:ext uri="{FF2B5EF4-FFF2-40B4-BE49-F238E27FC236}">
                <a16:creationId xmlns:a16="http://schemas.microsoft.com/office/drawing/2014/main" id="{41D5A2E4-494A-E48E-647A-20D8AE722807}"/>
              </a:ext>
            </a:extLst>
          </p:cNvPr>
          <p:cNvSpPr/>
          <p:nvPr/>
        </p:nvSpPr>
        <p:spPr>
          <a:xfrm>
            <a:off x="4979876" y="4700437"/>
            <a:ext cx="2592287" cy="35096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Déclaration de Fret</a:t>
            </a:r>
          </a:p>
        </p:txBody>
      </p:sp>
      <p:sp>
        <p:nvSpPr>
          <p:cNvPr id="33" name="CustomShape 4">
            <a:extLst>
              <a:ext uri="{FF2B5EF4-FFF2-40B4-BE49-F238E27FC236}">
                <a16:creationId xmlns:a16="http://schemas.microsoft.com/office/drawing/2014/main" id="{FF086AF7-955C-2EC7-B43B-95E2BCF4CE75}"/>
              </a:ext>
            </a:extLst>
          </p:cNvPr>
          <p:cNvSpPr/>
          <p:nvPr/>
        </p:nvSpPr>
        <p:spPr>
          <a:xfrm>
            <a:off x="1309109" y="5093631"/>
            <a:ext cx="2986693" cy="602051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dirty="0">
                <a:solidFill>
                  <a:schemeClr val="bg1"/>
                </a:solidFill>
                <a:latin typeface="Arial"/>
                <a:ea typeface="DejaVu Sans"/>
              </a:rPr>
              <a:t>Ministères techniques</a:t>
            </a:r>
          </a:p>
          <a:p>
            <a:pPr algn="ctr">
              <a:lnSpc>
                <a:spcPct val="100000"/>
              </a:lnSpc>
            </a:pPr>
            <a:r>
              <a:rPr lang="fr-FR" dirty="0">
                <a:solidFill>
                  <a:schemeClr val="bg1"/>
                </a:solidFill>
                <a:latin typeface="Arial"/>
              </a:rPr>
              <a:t>(SIAT)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" name="Rectangle à coins arrondis 49">
            <a:extLst>
              <a:ext uri="{FF2B5EF4-FFF2-40B4-BE49-F238E27FC236}">
                <a16:creationId xmlns:a16="http://schemas.microsoft.com/office/drawing/2014/main" id="{06A0A1F9-13C7-8E09-C161-F685F0E6B0F9}"/>
              </a:ext>
            </a:extLst>
          </p:cNvPr>
          <p:cNvSpPr/>
          <p:nvPr/>
        </p:nvSpPr>
        <p:spPr>
          <a:xfrm>
            <a:off x="4974113" y="3743182"/>
            <a:ext cx="2592287" cy="3854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Empotages</a:t>
            </a:r>
          </a:p>
        </p:txBody>
      </p:sp>
      <p:sp>
        <p:nvSpPr>
          <p:cNvPr id="35" name="Rectangle à coins arrondis 51">
            <a:extLst>
              <a:ext uri="{FF2B5EF4-FFF2-40B4-BE49-F238E27FC236}">
                <a16:creationId xmlns:a16="http://schemas.microsoft.com/office/drawing/2014/main" id="{B2102D5F-5E6B-20E2-9F98-4ADDD80A3BD4}"/>
              </a:ext>
            </a:extLst>
          </p:cNvPr>
          <p:cNvSpPr/>
          <p:nvPr/>
        </p:nvSpPr>
        <p:spPr>
          <a:xfrm>
            <a:off x="5001366" y="5072579"/>
            <a:ext cx="2592287" cy="35096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Lettre de Voiture</a:t>
            </a:r>
          </a:p>
        </p:txBody>
      </p:sp>
    </p:spTree>
    <p:extLst>
      <p:ext uri="{BB962C8B-B14F-4D97-AF65-F5344CB8AC3E}">
        <p14:creationId xmlns:p14="http://schemas.microsoft.com/office/powerpoint/2010/main" val="369542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03512" y="44625"/>
            <a:ext cx="7661196" cy="668699"/>
          </a:xfrm>
        </p:spPr>
        <p:txBody>
          <a:bodyPr>
            <a:normAutofit/>
          </a:bodyPr>
          <a:lstStyle/>
          <a:p>
            <a:r>
              <a:rPr lang="fr-FR" altLang="ko-KR" dirty="0"/>
              <a:t>ETAT DE MISE EN ŒUVRE DES RECOMMANDATIONS</a:t>
            </a:r>
          </a:p>
        </p:txBody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2E60C297-2549-6DF5-7E6C-8880BE02C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651658"/>
              </p:ext>
            </p:extLst>
          </p:nvPr>
        </p:nvGraphicFramePr>
        <p:xfrm>
          <a:off x="335360" y="1700809"/>
          <a:ext cx="561662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517C85BF-CF07-E6AB-D58E-6F637426B72C}"/>
              </a:ext>
            </a:extLst>
          </p:cNvPr>
          <p:cNvSpPr txBox="1"/>
          <p:nvPr/>
        </p:nvSpPr>
        <p:spPr>
          <a:xfrm>
            <a:off x="6096000" y="2348880"/>
            <a:ext cx="5976664" cy="31393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Travaux en 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Retard observé en raison des optimisations à faire dans </a:t>
            </a:r>
            <a:br>
              <a:rPr lang="fr-FR" dirty="0"/>
            </a:br>
            <a:r>
              <a:rPr lang="fr-FR" dirty="0"/>
              <a:t>CAMCIS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Intégration effective du DUS et de la quittance pour </a:t>
            </a:r>
            <a:br>
              <a:rPr lang="fr-FR" dirty="0"/>
            </a:br>
            <a:r>
              <a:rPr lang="fr-FR" dirty="0"/>
              <a:t>optimiser le suivi portuaire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Etude réalisée pour la mise en œuvre du guichet Unique de 3</a:t>
            </a:r>
            <a:r>
              <a:rPr lang="fr-FR" baseline="30000" dirty="0"/>
              <a:t>ème</a:t>
            </a:r>
            <a:r>
              <a:rPr lang="fr-FR" dirty="0"/>
              <a:t> génération intégrant les exigences liées au transit et en particulier les échanges de données avec la Douane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FA109B5-610F-F112-1CAF-96D1CF2A8FBE}"/>
              </a:ext>
            </a:extLst>
          </p:cNvPr>
          <p:cNvSpPr txBox="1"/>
          <p:nvPr/>
        </p:nvSpPr>
        <p:spPr>
          <a:xfrm>
            <a:off x="1415480" y="1412776"/>
            <a:ext cx="284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Perspectives avec la Douane</a:t>
            </a:r>
          </a:p>
        </p:txBody>
      </p:sp>
    </p:spTree>
    <p:extLst>
      <p:ext uri="{BB962C8B-B14F-4D97-AF65-F5344CB8AC3E}">
        <p14:creationId xmlns:p14="http://schemas.microsoft.com/office/powerpoint/2010/main" val="282667702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1847529" y="3395902"/>
            <a:ext cx="5908620" cy="892551"/>
            <a:chOff x="502504" y="4204517"/>
            <a:chExt cx="5908620" cy="892551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506468" y="4213846"/>
              <a:ext cx="593519" cy="593519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  <a:ea typeface="맑은 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502504" y="4204517"/>
              <a:ext cx="5908620" cy="892551"/>
              <a:chOff x="2326808" y="3463524"/>
              <a:chExt cx="6481873" cy="892551"/>
            </a:xfrm>
          </p:grpSpPr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2990956" y="3525078"/>
                <a:ext cx="5817725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fr-FR" altLang="ko-KR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ETAT DE MISE EN ŒUVRE DES RECOMMANDATIONS</a:t>
                </a:r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2326808" y="3463524"/>
                <a:ext cx="659799" cy="584775"/>
              </a:xfrm>
              <a:prstGeom prst="rect">
                <a:avLst/>
              </a:prstGeom>
              <a:solidFill>
                <a:srgbClr val="E9531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3200" b="1" dirty="0">
                    <a:solidFill>
                      <a:schemeClr val="bg1"/>
                    </a:solidFill>
                    <a:latin typeface="+mj-lt"/>
                    <a:ea typeface="맑은 고딕" pitchFamily="50" charset="-127"/>
                    <a:cs typeface="굴림" pitchFamily="50" charset="-127"/>
                  </a:rPr>
                  <a:t>03</a:t>
                </a:r>
                <a:endParaRPr kumimoji="1" lang="ko-KR" altLang="ko-KR" sz="3200" b="1" dirty="0">
                  <a:solidFill>
                    <a:schemeClr val="bg1"/>
                  </a:solidFill>
                  <a:latin typeface="+mj-lt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AEFE241E-01D2-4794-B996-FC3621251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14" y="0"/>
            <a:ext cx="952646" cy="158417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9680" t="23120" r="9680" b="23120"/>
          <a:stretch/>
        </p:blipFill>
        <p:spPr>
          <a:xfrm>
            <a:off x="8887541" y="4592986"/>
            <a:ext cx="675338" cy="446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361" y="4592986"/>
            <a:ext cx="669987" cy="446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8568" y="4592986"/>
            <a:ext cx="669987" cy="446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8819468" y="518078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4ème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FORUM TRIPARTITE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79279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4439816" y="3232721"/>
            <a:ext cx="5762320" cy="962808"/>
          </a:xfrm>
        </p:spPr>
        <p:txBody>
          <a:bodyPr/>
          <a:lstStyle/>
          <a:p>
            <a:r>
              <a:rPr lang="en-US" altLang="ko-KR" dirty="0"/>
              <a:t>THANK </a:t>
            </a:r>
            <a:r>
              <a:rPr lang="en-US" altLang="ko-KR" dirty="0">
                <a:solidFill>
                  <a:srgbClr val="E95319"/>
                </a:solidFill>
              </a:rPr>
              <a:t>YOU</a:t>
            </a:r>
            <a:endParaRPr lang="ko-KR" altLang="en-US" dirty="0">
              <a:solidFill>
                <a:srgbClr val="E95319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E3F4AC-83D8-4B98-AFA9-14418E970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16632"/>
            <a:ext cx="1627632" cy="2706624"/>
          </a:xfrm>
          <a:prstGeom prst="rect">
            <a:avLst/>
          </a:prstGeom>
        </p:spPr>
      </p:pic>
      <p:sp>
        <p:nvSpPr>
          <p:cNvPr id="7" name="제목 4">
            <a:extLst>
              <a:ext uri="{FF2B5EF4-FFF2-40B4-BE49-F238E27FC236}">
                <a16:creationId xmlns:a16="http://schemas.microsoft.com/office/drawing/2014/main" id="{7FDB34FD-C4A5-409A-9CE1-364BD0492257}"/>
              </a:ext>
            </a:extLst>
          </p:cNvPr>
          <p:cNvSpPr txBox="1">
            <a:spLocks/>
          </p:cNvSpPr>
          <p:nvPr/>
        </p:nvSpPr>
        <p:spPr>
          <a:xfrm>
            <a:off x="4005432" y="5733256"/>
            <a:ext cx="652651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sz="3600" i="1" dirty="0">
                <a:solidFill>
                  <a:srgbClr val="E95319"/>
                </a:solidFill>
              </a:rPr>
              <a:t>…</a:t>
            </a:r>
            <a:r>
              <a:rPr lang="en-US" sz="3600" i="1" dirty="0" err="1">
                <a:solidFill>
                  <a:srgbClr val="E95319"/>
                </a:solidFill>
              </a:rPr>
              <a:t>Parce</a:t>
            </a:r>
            <a:r>
              <a:rPr lang="en-US" sz="3600" i="1" dirty="0">
                <a:solidFill>
                  <a:srgbClr val="E95319"/>
                </a:solidFill>
              </a:rPr>
              <a:t> </a:t>
            </a:r>
            <a:r>
              <a:rPr lang="en-US" sz="3600" i="1" dirty="0" err="1">
                <a:solidFill>
                  <a:srgbClr val="E95319"/>
                </a:solidFill>
              </a:rPr>
              <a:t>qu’on</a:t>
            </a:r>
            <a:r>
              <a:rPr lang="en-US" sz="3600" i="1" dirty="0">
                <a:solidFill>
                  <a:srgbClr val="E95319"/>
                </a:solidFill>
              </a:rPr>
              <a:t> </a:t>
            </a:r>
            <a:r>
              <a:rPr lang="en-US" sz="3600" i="1" dirty="0" err="1">
                <a:solidFill>
                  <a:srgbClr val="E95319"/>
                </a:solidFill>
              </a:rPr>
              <a:t>arrête</a:t>
            </a:r>
            <a:r>
              <a:rPr lang="en-US" sz="3600" i="1" dirty="0">
                <a:solidFill>
                  <a:srgbClr val="E95319"/>
                </a:solidFill>
              </a:rPr>
              <a:t> pas le </a:t>
            </a:r>
            <a:r>
              <a:rPr lang="en-US" sz="3600" i="1" dirty="0" err="1">
                <a:solidFill>
                  <a:srgbClr val="E95319"/>
                </a:solidFill>
              </a:rPr>
              <a:t>progès</a:t>
            </a:r>
            <a:endParaRPr lang="en-US" sz="3600" i="1" dirty="0">
              <a:solidFill>
                <a:srgbClr val="E95319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B91C8B-3573-4709-BB43-08CD40CA7AFE}"/>
              </a:ext>
            </a:extLst>
          </p:cNvPr>
          <p:cNvSpPr txBox="1"/>
          <p:nvPr/>
        </p:nvSpPr>
        <p:spPr>
          <a:xfrm>
            <a:off x="7104112" y="4941169"/>
            <a:ext cx="342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1400" b="1" dirty="0"/>
              <a:t>More info on </a:t>
            </a:r>
            <a:r>
              <a:rPr lang="fr-FR" sz="1400" b="1" dirty="0">
                <a:hlinkClick r:id="rId3"/>
              </a:rPr>
              <a:t>http://www.guichetunique.cm</a:t>
            </a:r>
            <a:endParaRPr lang="fr-FR" sz="14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64D737-4340-4BF0-9664-1F2F9EA19D41}"/>
              </a:ext>
            </a:extLst>
          </p:cNvPr>
          <p:cNvSpPr txBox="1"/>
          <p:nvPr/>
        </p:nvSpPr>
        <p:spPr>
          <a:xfrm>
            <a:off x="4583832" y="415745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E95319"/>
                </a:solidFill>
              </a:rPr>
              <a:t>FOR </a:t>
            </a:r>
            <a:r>
              <a:rPr lang="en-US" altLang="ko-KR" sz="2000" dirty="0">
                <a:solidFill>
                  <a:schemeClr val="tx2"/>
                </a:solidFill>
              </a:rPr>
              <a:t>YOUR ATTENTION </a:t>
            </a:r>
            <a:endParaRPr lang="fr-FR" sz="2000" dirty="0">
              <a:solidFill>
                <a:schemeClr val="tx2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9680" t="23120" r="9680" b="23120"/>
          <a:stretch/>
        </p:blipFill>
        <p:spPr>
          <a:xfrm>
            <a:off x="372079" y="3519239"/>
            <a:ext cx="675338" cy="446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899" y="3519239"/>
            <a:ext cx="669987" cy="446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3106" y="3519239"/>
            <a:ext cx="669987" cy="446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04006" y="4107035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4ème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FORUM TRIPARTITE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13345</TotalTime>
  <Words>327</Words>
  <Application>Microsoft Office PowerPoint</Application>
  <PresentationFormat>Grand écran</PresentationFormat>
  <Paragraphs>64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Malgun Gothic</vt:lpstr>
      <vt:lpstr>Calibri Light</vt:lpstr>
      <vt:lpstr>Arial</vt:lpstr>
      <vt:lpstr>Calibri</vt:lpstr>
      <vt:lpstr>굴림체</vt:lpstr>
      <vt:lpstr>Office 테마</vt:lpstr>
      <vt:lpstr>ETAT DE MISE EN ŒUVRE DES RECOMMANDATIONS DE LA PRECEDENTE EDITION DU FORUM TRIPARTITE</vt:lpstr>
      <vt:lpstr>Présentation PowerPoint</vt:lpstr>
      <vt:lpstr>RAPPEL DES RECOMMANDATIONS</vt:lpstr>
      <vt:lpstr>Tracabilité assurée par e-Force Transit</vt:lpstr>
      <vt:lpstr>ETAT DE MISE EN ŒUVRE DES RECOMMANDATIONS</vt:lpstr>
      <vt:lpstr>Présentation PowerPoint</vt:lpstr>
      <vt:lpstr>THANK YOU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Habib MOHAMMED IYA</cp:lastModifiedBy>
  <cp:revision>71</cp:revision>
  <dcterms:created xsi:type="dcterms:W3CDTF">2010-02-01T08:03:16Z</dcterms:created>
  <dcterms:modified xsi:type="dcterms:W3CDTF">2024-01-09T15:03:02Z</dcterms:modified>
  <cp:category>www.slidemembers.com</cp:category>
</cp:coreProperties>
</file>