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470"/>
    <a:srgbClr val="CCCD0B"/>
    <a:srgbClr val="81AB65"/>
    <a:srgbClr val="8A8A8A"/>
    <a:srgbClr val="009300"/>
    <a:srgbClr val="2F9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7"/>
    <p:restoredTop sz="96181"/>
  </p:normalViewPr>
  <p:slideViewPr>
    <p:cSldViewPr snapToGrid="0">
      <p:cViewPr>
        <p:scale>
          <a:sx n="75" d="100"/>
          <a:sy n="75" d="100"/>
        </p:scale>
        <p:origin x="544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E37F6-F5F0-C560-DCE8-9C6B4E1D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37FE0D-145C-D3E4-8BC6-4A0B5AC6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70A05-6843-BD45-FA9D-9FA9DA17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BD7783-4DFB-B027-0BF8-99BA54D5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45487-059D-85C2-9608-42FD65F5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1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684B7-2F0D-46B6-72EB-CCD46628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1C9A0-C24E-05E5-F2C1-AD6254A11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8E431-FD1A-932D-89DB-42FD2DF9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E3A28-C059-4662-CAA1-FA2B2609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E5249-3FAE-7A44-A773-747E24DC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1C919E-1358-3809-C247-7EE3D5662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CE1CD6-FCD0-1108-BF77-D7AAF0C65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7BB8E-4619-5C37-C981-F34801E7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78DCB-5DD2-41A4-6B65-718589B9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37116-C0CB-042E-47AF-F7AA5CB9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1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5EC78-B2AA-0EA9-BFFD-262A7364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4522E-DCA5-BBA2-BAA7-3A35492E7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BE99E-05DF-22AD-F902-443CFC27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A0EC5-0862-8064-2769-53BD24A5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8C2E68-AFD1-21AD-2A88-B265EB48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0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66710-DCA0-701B-0E74-DCC17B0C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2FAE4D-B367-9208-2AC5-93BDB95E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416EA6-1DAB-DBC8-CDE2-B6D2D542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2B165-8D67-856F-1AE6-8572E383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6CF32-A3E0-AA1A-01FC-15F5693F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4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68541-7B9C-5901-0EFE-5BE64232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1C59B-980E-33C9-BEDC-D1E470DA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092FF2-CC1A-F0FD-E699-11B9309A8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9C4757-D5CD-9CB1-35BD-955BE523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15087C-0FB9-4C17-EB81-255A1622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10E0D3-CFD3-FF9C-ED40-CED5632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8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DCA4B-B1B3-4E33-5951-E03EABD1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18AD4D-2B40-27DD-55E1-09969A2A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9E04E9-BF3A-DBB2-714D-1B66DBF19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F1B48F-FA51-C711-25F9-1EF8F1561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4CCED9-C9A6-09FC-D6C6-C91F1E5B3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FA7943-59C5-66FE-900D-A18B834D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9FE266-E786-DFD7-BAD0-A97BB40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84BFB2-5994-EF3C-BAEA-15AAB0C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9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E48E2-CC8F-9D75-8498-78B4F2C5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C849B8-3BE8-1B4D-A089-3E07532E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F8791B-3B9C-6432-FCAF-8D70237B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A1EA11-BE95-C847-3F06-5CD3D03C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5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92961C-E2AE-E574-CDA0-CA769725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EFA259-E05B-8C21-8DBA-CACD51CA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3D99F6-ECB6-5C78-AA75-E019C380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0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A8EB0-1A56-3EB9-A9F1-E3371720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1D098-16D3-B985-F8C1-CD613E2C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8CFA12-BB03-0FF0-8138-2BFEC511F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B814B8-A058-B0C2-EE80-0EC3F76D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AB608F-B283-D073-F3C8-C04B250F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92121-73AC-BC0C-C0DE-D8FDBCF9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9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06CE9-79E4-5260-2E06-C32DD960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983C19-422B-5808-861A-1D594BBE1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5BDF20-B6E4-1120-99F8-FCA854E85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90099B-8D75-648E-AA63-43DE8ECE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549AA3-B1E8-BFEE-B187-FC543CA4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C9C1C2-C0E9-88F7-4F8D-106E12BD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8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1D5381-86E2-066B-052E-6A6CB8A0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7CD0F-FA1E-783B-231A-F8C0368C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A41181-7C0D-BD0E-5A4A-04FC3F32B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7D3B-5402-1D47-B785-55548776A405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8866A-789B-39F6-3BEF-2B49A3D5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A923E-FB47-167B-46F3-126DF475F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0B4B-3A12-4747-B71C-8D9CA2FAB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83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check-mark-well-icon-internet-2180770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check-mark-well-icon-internet-2180770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iqsels.com/en/public-domain-photo-jrdtj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pixabay.com/en/check-mark-well-icon-internet-2180770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pngall.com/refund-png/download/699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iqsels.com/en/public-domain-photo-jrdtj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www.iconfinder.com/icons/268651/discount_promotion_sale_shopping_icon" TargetMode="External"/><Relationship Id="rId5" Type="http://schemas.openxmlformats.org/officeDocument/2006/relationships/hyperlink" Target="https://pixabay.com/en/check-mark-well-icon-internet-2180770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zero-nil-number-3d-128099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pngall.com/refund-png/download/699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iqsels.com/en/public-domain-photo-jrdtj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www.iconfinder.com/icons/268651/discount_promotion_sale_shopping_icon" TargetMode="External"/><Relationship Id="rId5" Type="http://schemas.openxmlformats.org/officeDocument/2006/relationships/hyperlink" Target="https://pixabay.com/en/check-mark-well-icon-internet-2180770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zero-nil-number-3d-1280998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pngall.com/refund-png/download/699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iqsels.com/en/public-domain-photo-jrdtj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www.iconfinder.com/icons/268651/discount_promotion_sale_shopping_icon" TargetMode="External"/><Relationship Id="rId5" Type="http://schemas.openxmlformats.org/officeDocument/2006/relationships/hyperlink" Target="https://pixabay.com/en/check-mark-well-icon-internet-2180770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zero-nil-number-3d-128099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5058936" y="4318755"/>
            <a:ext cx="2074127" cy="292905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13" y="4640265"/>
            <a:ext cx="1637414" cy="196241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B43CDFA6-848A-06EC-3414-B2735AC169D7}"/>
              </a:ext>
            </a:extLst>
          </p:cNvPr>
          <p:cNvSpPr txBox="1"/>
          <p:nvPr/>
        </p:nvSpPr>
        <p:spPr>
          <a:xfrm>
            <a:off x="-58793792" y="-29181730"/>
            <a:ext cx="129807023" cy="357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15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1D08A1F-D5B8-C684-E1F7-D558CB92785D}"/>
              </a:ext>
            </a:extLst>
          </p:cNvPr>
          <p:cNvSpPr txBox="1"/>
          <p:nvPr/>
        </p:nvSpPr>
        <p:spPr>
          <a:xfrm>
            <a:off x="2261937" y="8808457"/>
            <a:ext cx="760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6240FBE-ABE3-3266-08F8-286F36D1DF4E}"/>
              </a:ext>
            </a:extLst>
          </p:cNvPr>
          <p:cNvSpPr txBox="1"/>
          <p:nvPr/>
        </p:nvSpPr>
        <p:spPr>
          <a:xfrm>
            <a:off x="2261937" y="9524772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</p:spTree>
    <p:extLst>
      <p:ext uri="{BB962C8B-B14F-4D97-AF65-F5344CB8AC3E}">
        <p14:creationId xmlns:p14="http://schemas.microsoft.com/office/powerpoint/2010/main" val="166233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F5F51F2-C24E-C24C-B29D-784D4347C9FB}"/>
              </a:ext>
            </a:extLst>
          </p:cNvPr>
          <p:cNvSpPr txBox="1"/>
          <p:nvPr/>
        </p:nvSpPr>
        <p:spPr>
          <a:xfrm>
            <a:off x="-58807512" y="701522"/>
            <a:ext cx="12980702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2FE9BC-3444-44C0-EF95-A508A9B37D2A}"/>
              </a:ext>
            </a:extLst>
          </p:cNvPr>
          <p:cNvSpPr txBox="1"/>
          <p:nvPr/>
        </p:nvSpPr>
        <p:spPr>
          <a:xfrm>
            <a:off x="3344091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94F7AE-CDAF-A00C-620C-174F82EEC183}"/>
              </a:ext>
            </a:extLst>
          </p:cNvPr>
          <p:cNvSpPr txBox="1"/>
          <p:nvPr/>
        </p:nvSpPr>
        <p:spPr>
          <a:xfrm>
            <a:off x="2261937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C578D71-6118-CE9D-73AD-D4AA8FC63870}"/>
              </a:ext>
            </a:extLst>
          </p:cNvPr>
          <p:cNvGrpSpPr/>
          <p:nvPr/>
        </p:nvGrpSpPr>
        <p:grpSpPr>
          <a:xfrm>
            <a:off x="-5019780" y="-643465"/>
            <a:ext cx="4869071" cy="7725192"/>
            <a:chOff x="-5401989" y="201404"/>
            <a:chExt cx="4869071" cy="7725192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5E80EA0-12E4-73B8-D918-B6F745247EA5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00EB827-6FA7-867B-9962-4272DF84F286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209BA6F-4006-9163-D9CA-CE2ABF162863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33E0CA5-1EC0-0547-4797-257FDA31E43C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1DE12406-1946-2F95-518D-2CA63728AACF}"/>
              </a:ext>
            </a:extLst>
          </p:cNvPr>
          <p:cNvSpPr txBox="1"/>
          <p:nvPr/>
        </p:nvSpPr>
        <p:spPr>
          <a:xfrm>
            <a:off x="2623511" y="-1760382"/>
            <a:ext cx="847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404FF6-D301-43F0-59B7-35AD3F671661}"/>
              </a:ext>
            </a:extLst>
          </p:cNvPr>
          <p:cNvSpPr/>
          <p:nvPr/>
        </p:nvSpPr>
        <p:spPr>
          <a:xfrm>
            <a:off x="2086777" y="-1571854"/>
            <a:ext cx="180173" cy="1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93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13922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2623511" y="847348"/>
            <a:ext cx="847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>
            <a:off x="2086777" y="1035876"/>
            <a:ext cx="180173" cy="1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1" name="Image 40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B2DD5F8E-C5F3-E9F3-E6C9-553C74207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-502098"/>
            <a:ext cx="0" cy="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83460022-D7B6-6981-30BE-EBFDB490F030}"/>
              </a:ext>
            </a:extLst>
          </p:cNvPr>
          <p:cNvSpPr txBox="1"/>
          <p:nvPr/>
        </p:nvSpPr>
        <p:spPr>
          <a:xfrm>
            <a:off x="-8973541" y="1461616"/>
            <a:ext cx="800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24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</p:spTree>
    <p:extLst>
      <p:ext uri="{BB962C8B-B14F-4D97-AF65-F5344CB8AC3E}">
        <p14:creationId xmlns:p14="http://schemas.microsoft.com/office/powerpoint/2010/main" val="1166473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918184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REC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3471334" y="5534509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 rot="5400000">
            <a:off x="5849718" y="-3057469"/>
            <a:ext cx="492563" cy="5977467"/>
          </a:xfrm>
          <a:prstGeom prst="rect">
            <a:avLst/>
          </a:prstGeom>
          <a:solidFill>
            <a:srgbClr val="00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81CA24-EFF5-DA3E-64CD-B43E6AA359D9}"/>
              </a:ext>
            </a:extLst>
          </p:cNvPr>
          <p:cNvSpPr txBox="1"/>
          <p:nvPr/>
        </p:nvSpPr>
        <p:spPr>
          <a:xfrm>
            <a:off x="330030" y="1360018"/>
            <a:ext cx="11433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3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" name="Image 3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5AF447F0-BED7-9833-36EB-1BD9F955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16316" y="3801365"/>
            <a:ext cx="1359368" cy="13593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23607D-53D7-ADB7-AB79-07BFD992EF5B}"/>
              </a:ext>
            </a:extLst>
          </p:cNvPr>
          <p:cNvSpPr txBox="1"/>
          <p:nvPr/>
        </p:nvSpPr>
        <p:spPr>
          <a:xfrm>
            <a:off x="-5935119" y="967082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SUBVENTION ANNUELLE ESTIMÉE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61AB80-AA2C-A988-4FF0-FD627024D0EB}"/>
              </a:ext>
            </a:extLst>
          </p:cNvPr>
          <p:cNvSpPr txBox="1"/>
          <p:nvPr/>
        </p:nvSpPr>
        <p:spPr>
          <a:xfrm>
            <a:off x="-51598286" y="-14924319"/>
            <a:ext cx="134155543" cy="394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5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1,7 Mds</a:t>
            </a:r>
          </a:p>
        </p:txBody>
      </p:sp>
    </p:spTree>
    <p:extLst>
      <p:ext uri="{BB962C8B-B14F-4D97-AF65-F5344CB8AC3E}">
        <p14:creationId xmlns:p14="http://schemas.microsoft.com/office/powerpoint/2010/main" val="1090597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918184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REC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3471334" y="5534509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 rot="5400000">
            <a:off x="5849719" y="-1855205"/>
            <a:ext cx="492563" cy="5977467"/>
          </a:xfrm>
          <a:prstGeom prst="rect">
            <a:avLst/>
          </a:prstGeom>
          <a:solidFill>
            <a:srgbClr val="00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" name="Image 3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5AF447F0-BED7-9833-36EB-1BD9F955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5132" y="4331525"/>
            <a:ext cx="1001737" cy="10017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E54A10-3D17-73C8-165D-03A46481C4C9}"/>
              </a:ext>
            </a:extLst>
          </p:cNvPr>
          <p:cNvSpPr txBox="1"/>
          <p:nvPr/>
        </p:nvSpPr>
        <p:spPr>
          <a:xfrm>
            <a:off x="3479800" y="967082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SUBVENTION ANNUELLE ESTIMÉE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371007-4E9E-E2A0-07F2-D7D805401066}"/>
              </a:ext>
            </a:extLst>
          </p:cNvPr>
          <p:cNvSpPr txBox="1"/>
          <p:nvPr/>
        </p:nvSpPr>
        <p:spPr>
          <a:xfrm>
            <a:off x="64962" y="1190717"/>
            <a:ext cx="121447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1,7 Mds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67803C-380D-11D1-73DE-25B1173C407D}"/>
              </a:ext>
            </a:extLst>
          </p:cNvPr>
          <p:cNvSpPr txBox="1"/>
          <p:nvPr/>
        </p:nvSpPr>
        <p:spPr>
          <a:xfrm>
            <a:off x="2020602" y="177084"/>
            <a:ext cx="815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1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CF14274-8C17-4E12-094D-D689AD33E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6528027" y="-7736513"/>
            <a:ext cx="5778500" cy="65405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D5F18D1-60C8-3A14-EC38-9D8F098D012D}"/>
              </a:ext>
            </a:extLst>
          </p:cNvPr>
          <p:cNvSpPr txBox="1"/>
          <p:nvPr/>
        </p:nvSpPr>
        <p:spPr>
          <a:xfrm>
            <a:off x="12976296" y="1645699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A9FF45-26A8-DFCD-2E64-8160BA1932AC}"/>
              </a:ext>
            </a:extLst>
          </p:cNvPr>
          <p:cNvSpPr txBox="1"/>
          <p:nvPr/>
        </p:nvSpPr>
        <p:spPr>
          <a:xfrm>
            <a:off x="13049573" y="2803632"/>
            <a:ext cx="573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</p:spTree>
    <p:extLst>
      <p:ext uri="{BB962C8B-B14F-4D97-AF65-F5344CB8AC3E}">
        <p14:creationId xmlns:p14="http://schemas.microsoft.com/office/powerpoint/2010/main" val="156489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918184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REC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3471334" y="12344295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 rot="5400000">
            <a:off x="5849719" y="4954581"/>
            <a:ext cx="492563" cy="5977467"/>
          </a:xfrm>
          <a:prstGeom prst="rect">
            <a:avLst/>
          </a:prstGeom>
          <a:solidFill>
            <a:srgbClr val="00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81CA24-EFF5-DA3E-64CD-B43E6AA359D9}"/>
              </a:ext>
            </a:extLst>
          </p:cNvPr>
          <p:cNvSpPr txBox="1"/>
          <p:nvPr/>
        </p:nvSpPr>
        <p:spPr>
          <a:xfrm>
            <a:off x="13461436" y="1360018"/>
            <a:ext cx="11433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3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" name="Image 3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5AF447F0-BED7-9833-36EB-1BD9F955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5132" y="11141311"/>
            <a:ext cx="1001737" cy="10017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E54A10-3D17-73C8-165D-03A46481C4C9}"/>
              </a:ext>
            </a:extLst>
          </p:cNvPr>
          <p:cNvSpPr txBox="1"/>
          <p:nvPr/>
        </p:nvSpPr>
        <p:spPr>
          <a:xfrm>
            <a:off x="3479800" y="7776868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SUBVENTION ANNUELLE ESTIMÉE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371007-4E9E-E2A0-07F2-D7D805401066}"/>
              </a:ext>
            </a:extLst>
          </p:cNvPr>
          <p:cNvSpPr txBox="1"/>
          <p:nvPr/>
        </p:nvSpPr>
        <p:spPr>
          <a:xfrm>
            <a:off x="64962" y="8000503"/>
            <a:ext cx="121447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1,7 Mds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D4E329-3F02-FEE6-58F9-3F1BA507C2B1}"/>
              </a:ext>
            </a:extLst>
          </p:cNvPr>
          <p:cNvSpPr txBox="1"/>
          <p:nvPr/>
        </p:nvSpPr>
        <p:spPr>
          <a:xfrm>
            <a:off x="2020601" y="6971605"/>
            <a:ext cx="815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1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8E2AC-0811-7B66-1AF0-8BCF6235D7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961525" y="537804"/>
            <a:ext cx="5778500" cy="65405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E31EE7-0038-6DDE-6969-1CD397BCB802}"/>
              </a:ext>
            </a:extLst>
          </p:cNvPr>
          <p:cNvSpPr txBox="1"/>
          <p:nvPr/>
        </p:nvSpPr>
        <p:spPr>
          <a:xfrm>
            <a:off x="5188152" y="64421"/>
            <a:ext cx="5778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spc="300" dirty="0">
                <a:solidFill>
                  <a:srgbClr val="81AB65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3E4C96-44FF-CD5D-677D-29BD2151C6D6}"/>
              </a:ext>
            </a:extLst>
          </p:cNvPr>
          <p:cNvSpPr/>
          <p:nvPr/>
        </p:nvSpPr>
        <p:spPr>
          <a:xfrm>
            <a:off x="4217880" y="10894435"/>
            <a:ext cx="3594277" cy="2841443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FF1758-900A-F1BD-72EC-3749DF6C3156}"/>
              </a:ext>
            </a:extLst>
          </p:cNvPr>
          <p:cNvSpPr txBox="1"/>
          <p:nvPr/>
        </p:nvSpPr>
        <p:spPr>
          <a:xfrm>
            <a:off x="7812157" y="-1820198"/>
            <a:ext cx="375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Abattements</a:t>
            </a:r>
          </a:p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automatiques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E151AA-A46F-9D94-63F5-ED575AC05E8A}"/>
              </a:ext>
            </a:extLst>
          </p:cNvPr>
          <p:cNvSpPr/>
          <p:nvPr/>
        </p:nvSpPr>
        <p:spPr>
          <a:xfrm>
            <a:off x="7812157" y="11975285"/>
            <a:ext cx="3594277" cy="2841443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 descr="Une image contenant cercle, noir et blanc, léger, conception&#10;&#10;Description générée automatiquement">
            <a:extLst>
              <a:ext uri="{FF2B5EF4-FFF2-40B4-BE49-F238E27FC236}">
                <a16:creationId xmlns:a16="http://schemas.microsoft.com/office/drawing/2014/main" id="{896BC360-FFC1-EC5F-27B4-179DC7119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51013" y="7340899"/>
            <a:ext cx="2698303" cy="2698303"/>
          </a:xfrm>
          <a:prstGeom prst="rect">
            <a:avLst/>
          </a:prstGeom>
        </p:spPr>
      </p:pic>
      <p:pic>
        <p:nvPicPr>
          <p:cNvPr id="44" name="Image 43" descr="Une image contenant Graphique, cercle, Police, symbole&#10;&#10;Description générée automatiquement">
            <a:extLst>
              <a:ext uri="{FF2B5EF4-FFF2-40B4-BE49-F238E27FC236}">
                <a16:creationId xmlns:a16="http://schemas.microsoft.com/office/drawing/2014/main" id="{9D9CF062-B55C-27F0-6ABA-F75C4B7C11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64297" y="8720148"/>
            <a:ext cx="2178272" cy="217827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002BD3C-0F92-88F2-0168-35321E9963CD}"/>
              </a:ext>
            </a:extLst>
          </p:cNvPr>
          <p:cNvSpPr/>
          <p:nvPr/>
        </p:nvSpPr>
        <p:spPr>
          <a:xfrm>
            <a:off x="479159" y="11681536"/>
            <a:ext cx="3594277" cy="2841443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 descr="Une image contenant Graphique, clipart, symbole, Police&#10;&#10;Description générée automatiquement">
            <a:extLst>
              <a:ext uri="{FF2B5EF4-FFF2-40B4-BE49-F238E27FC236}">
                <a16:creationId xmlns:a16="http://schemas.microsoft.com/office/drawing/2014/main" id="{211CE5FD-B30A-873E-94F6-EE41CF39B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95317" y="8559068"/>
            <a:ext cx="2723921" cy="2037579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96ECC14-62D3-2243-97B9-2613F1081F34}"/>
              </a:ext>
            </a:extLst>
          </p:cNvPr>
          <p:cNvSpPr txBox="1"/>
          <p:nvPr/>
        </p:nvSpPr>
        <p:spPr>
          <a:xfrm>
            <a:off x="3717012" y="-2622410"/>
            <a:ext cx="453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Frais </a:t>
            </a:r>
          </a:p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d’encombrement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6D2DAA1-B71F-4929-6DD7-C10CE89729F1}"/>
              </a:ext>
            </a:extLst>
          </p:cNvPr>
          <p:cNvSpPr txBox="1"/>
          <p:nvPr/>
        </p:nvSpPr>
        <p:spPr>
          <a:xfrm>
            <a:off x="1072711" y="-1681421"/>
            <a:ext cx="453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Ristournes </a:t>
            </a:r>
          </a:p>
          <a:p>
            <a:pPr algn="ctr"/>
            <a:r>
              <a:rPr lang="fr-FR" sz="2800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annuelles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CAA2278-F501-07E5-36A8-BEC43F55A522}"/>
              </a:ext>
            </a:extLst>
          </p:cNvPr>
          <p:cNvSpPr txBox="1"/>
          <p:nvPr/>
        </p:nvSpPr>
        <p:spPr>
          <a:xfrm>
            <a:off x="-8110765" y="847348"/>
            <a:ext cx="84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AVANTAGES DE L’HINTERLAND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BF4DE05-C829-FC88-7546-A397E72A2864}"/>
              </a:ext>
            </a:extLst>
          </p:cNvPr>
          <p:cNvSpPr txBox="1"/>
          <p:nvPr/>
        </p:nvSpPr>
        <p:spPr>
          <a:xfrm>
            <a:off x="5107854" y="2803632"/>
            <a:ext cx="573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</p:spTree>
    <p:extLst>
      <p:ext uri="{BB962C8B-B14F-4D97-AF65-F5344CB8AC3E}">
        <p14:creationId xmlns:p14="http://schemas.microsoft.com/office/powerpoint/2010/main" val="1292891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1A3B05B-2984-A41B-2ED8-3DF2E8A1DCF2}"/>
              </a:ext>
            </a:extLst>
          </p:cNvPr>
          <p:cNvSpPr txBox="1"/>
          <p:nvPr/>
        </p:nvSpPr>
        <p:spPr>
          <a:xfrm>
            <a:off x="1800028" y="2034832"/>
            <a:ext cx="86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600" dirty="0">
                <a:solidFill>
                  <a:schemeClr val="bg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PAR LA RÉGIE DU TERMINAL À CONTENEURS SA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E44B0FE-29DD-BBFE-3466-62516FA20A5D}"/>
              </a:ext>
            </a:extLst>
          </p:cNvPr>
          <p:cNvCxnSpPr>
            <a:cxnSpLocks/>
          </p:cNvCxnSpPr>
          <p:nvPr/>
        </p:nvCxnSpPr>
        <p:spPr>
          <a:xfrm>
            <a:off x="4825292" y="1818097"/>
            <a:ext cx="23077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BBF5D0C-9B65-4385-05B2-F792B550FECC}"/>
              </a:ext>
            </a:extLst>
          </p:cNvPr>
          <p:cNvSpPr txBox="1"/>
          <p:nvPr/>
        </p:nvSpPr>
        <p:spPr>
          <a:xfrm>
            <a:off x="379143" y="322260"/>
            <a:ext cx="1143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REVUE DE LA MISE EN ŒUVRE DES RECOMMANDATIONS DU 3</a:t>
            </a:r>
            <a:r>
              <a:rPr lang="fr-FR" sz="4000" b="1" spc="300" baseline="300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ème</a:t>
            </a:r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FORUM</a:t>
            </a:r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-387458" y="-880191"/>
            <a:ext cx="13049573" cy="8128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077" y="4573327"/>
            <a:ext cx="1637414" cy="1962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918184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REC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3471334" y="12344295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 rot="5400000">
            <a:off x="5849719" y="4954581"/>
            <a:ext cx="492563" cy="5977467"/>
          </a:xfrm>
          <a:prstGeom prst="rect">
            <a:avLst/>
          </a:prstGeom>
          <a:solidFill>
            <a:srgbClr val="00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81CA24-EFF5-DA3E-64CD-B43E6AA359D9}"/>
              </a:ext>
            </a:extLst>
          </p:cNvPr>
          <p:cNvSpPr txBox="1"/>
          <p:nvPr/>
        </p:nvSpPr>
        <p:spPr>
          <a:xfrm>
            <a:off x="13461436" y="1360018"/>
            <a:ext cx="11433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3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" name="Image 3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5AF447F0-BED7-9833-36EB-1BD9F955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5132" y="11141311"/>
            <a:ext cx="1001737" cy="10017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E54A10-3D17-73C8-165D-03A46481C4C9}"/>
              </a:ext>
            </a:extLst>
          </p:cNvPr>
          <p:cNvSpPr txBox="1"/>
          <p:nvPr/>
        </p:nvSpPr>
        <p:spPr>
          <a:xfrm>
            <a:off x="3479800" y="7776868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SUBVENTION ANNUELLE ESTIMÉE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371007-4E9E-E2A0-07F2-D7D805401066}"/>
              </a:ext>
            </a:extLst>
          </p:cNvPr>
          <p:cNvSpPr txBox="1"/>
          <p:nvPr/>
        </p:nvSpPr>
        <p:spPr>
          <a:xfrm>
            <a:off x="64962" y="8000503"/>
            <a:ext cx="121447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1,7 Mds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D4E329-3F02-FEE6-58F9-3F1BA507C2B1}"/>
              </a:ext>
            </a:extLst>
          </p:cNvPr>
          <p:cNvSpPr txBox="1"/>
          <p:nvPr/>
        </p:nvSpPr>
        <p:spPr>
          <a:xfrm>
            <a:off x="2020601" y="6971605"/>
            <a:ext cx="815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1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8E2AC-0811-7B66-1AF0-8BCF6235D7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21694" y="7322548"/>
            <a:ext cx="3476219" cy="39346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E31EE7-0038-6DDE-6969-1CD397BCB802}"/>
              </a:ext>
            </a:extLst>
          </p:cNvPr>
          <p:cNvSpPr txBox="1"/>
          <p:nvPr/>
        </p:nvSpPr>
        <p:spPr>
          <a:xfrm>
            <a:off x="-6890725" y="35660"/>
            <a:ext cx="5778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spc="300" dirty="0">
                <a:solidFill>
                  <a:srgbClr val="81AB65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93A93-AAA8-2226-FE5B-D9C19C300DD4}"/>
              </a:ext>
            </a:extLst>
          </p:cNvPr>
          <p:cNvSpPr txBox="1"/>
          <p:nvPr/>
        </p:nvSpPr>
        <p:spPr>
          <a:xfrm>
            <a:off x="-6567092" y="2770243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833131-317C-FA86-096E-CC61D1C37440}"/>
              </a:ext>
            </a:extLst>
          </p:cNvPr>
          <p:cNvSpPr/>
          <p:nvPr/>
        </p:nvSpPr>
        <p:spPr>
          <a:xfrm>
            <a:off x="4601462" y="4062935"/>
            <a:ext cx="2034644" cy="48065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A064B2-32F4-D083-666A-36E30888A558}"/>
              </a:ext>
            </a:extLst>
          </p:cNvPr>
          <p:cNvSpPr txBox="1"/>
          <p:nvPr/>
        </p:nvSpPr>
        <p:spPr>
          <a:xfrm>
            <a:off x="6179311" y="5164428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Abattements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automatiques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E5950-8FDF-8D53-1847-5DCC35B41B72}"/>
              </a:ext>
            </a:extLst>
          </p:cNvPr>
          <p:cNvSpPr/>
          <p:nvPr/>
        </p:nvSpPr>
        <p:spPr>
          <a:xfrm>
            <a:off x="6985370" y="5919526"/>
            <a:ext cx="2099364" cy="2841443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538A5B-7201-26E9-1BDB-1AE3ED5BF570}"/>
              </a:ext>
            </a:extLst>
          </p:cNvPr>
          <p:cNvSpPr txBox="1"/>
          <p:nvPr/>
        </p:nvSpPr>
        <p:spPr>
          <a:xfrm>
            <a:off x="3717012" y="3327822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Frais 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d’encombrement</a:t>
            </a:r>
          </a:p>
        </p:txBody>
      </p:sp>
      <p:pic>
        <p:nvPicPr>
          <p:cNvPr id="41" name="Image 40" descr="Une image contenant cercle, noir et blanc, léger, conception&#10;&#10;Description générée automatiquement">
            <a:extLst>
              <a:ext uri="{FF2B5EF4-FFF2-40B4-BE49-F238E27FC236}">
                <a16:creationId xmlns:a16="http://schemas.microsoft.com/office/drawing/2014/main" id="{DFC22557-535B-DBA3-D30F-918635B88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69102" y="1400743"/>
            <a:ext cx="1852059" cy="1852059"/>
          </a:xfrm>
          <a:prstGeom prst="rect">
            <a:avLst/>
          </a:prstGeom>
        </p:spPr>
      </p:pic>
      <p:pic>
        <p:nvPicPr>
          <p:cNvPr id="48" name="Image 47" descr="Une image contenant Graphique, cercle, Police, symbole&#10;&#10;Description générée automatiquement">
            <a:extLst>
              <a:ext uri="{FF2B5EF4-FFF2-40B4-BE49-F238E27FC236}">
                <a16:creationId xmlns:a16="http://schemas.microsoft.com/office/drawing/2014/main" id="{78E3A747-36F6-99B0-2373-29CC933C6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95012" y="3346019"/>
            <a:ext cx="1641723" cy="164172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4FF5AF1-E14B-F064-3D5D-8E77B29C4720}"/>
              </a:ext>
            </a:extLst>
          </p:cNvPr>
          <p:cNvSpPr txBox="1"/>
          <p:nvPr/>
        </p:nvSpPr>
        <p:spPr>
          <a:xfrm>
            <a:off x="1072711" y="4268811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Ristournes 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annuelles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B227D8-64B8-4BC9-FB2E-ACF83208E559}"/>
              </a:ext>
            </a:extLst>
          </p:cNvPr>
          <p:cNvSpPr/>
          <p:nvPr/>
        </p:nvSpPr>
        <p:spPr>
          <a:xfrm>
            <a:off x="1879866" y="5025282"/>
            <a:ext cx="2313832" cy="3572464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 descr="Une image contenant Graphique, clipart, symbole, Police&#10;&#10;Description générée automatiquement">
            <a:extLst>
              <a:ext uri="{FF2B5EF4-FFF2-40B4-BE49-F238E27FC236}">
                <a16:creationId xmlns:a16="http://schemas.microsoft.com/office/drawing/2014/main" id="{0B8403CE-0C38-A699-3CED-6C95C38390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94473" y="2915159"/>
            <a:ext cx="1610989" cy="120507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A5B0D8F2-F4D6-BC7C-9189-1D74D6FEF52B}"/>
              </a:ext>
            </a:extLst>
          </p:cNvPr>
          <p:cNvSpPr txBox="1"/>
          <p:nvPr/>
        </p:nvSpPr>
        <p:spPr>
          <a:xfrm>
            <a:off x="1319149" y="202853"/>
            <a:ext cx="955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AVANTAGES DE L’HINTERLAND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1D47AEF-FF2A-0B26-06BD-7E25854C3023}"/>
              </a:ext>
            </a:extLst>
          </p:cNvPr>
          <p:cNvSpPr txBox="1"/>
          <p:nvPr/>
        </p:nvSpPr>
        <p:spPr>
          <a:xfrm>
            <a:off x="379143" y="-2996671"/>
            <a:ext cx="114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214533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13A22B4-ED98-C281-F0A9-BF53C0A7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BB268B-F140-497F-E1F9-D3C778AA0361}"/>
              </a:ext>
            </a:extLst>
          </p:cNvPr>
          <p:cNvSpPr/>
          <p:nvPr/>
        </p:nvSpPr>
        <p:spPr>
          <a:xfrm>
            <a:off x="0" y="0"/>
            <a:ext cx="12192000" cy="496388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070C0">
                  <a:alpha val="40482"/>
                </a:srgbClr>
              </a:gs>
              <a:gs pos="0">
                <a:srgbClr val="0070C0">
                  <a:alpha val="91149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 : avec coins arrondis en haut 41">
            <a:extLst>
              <a:ext uri="{FF2B5EF4-FFF2-40B4-BE49-F238E27FC236}">
                <a16:creationId xmlns:a16="http://schemas.microsoft.com/office/drawing/2014/main" id="{78D6B3DF-4C8A-5A45-5FBA-B691E1EE6F76}"/>
              </a:ext>
            </a:extLst>
          </p:cNvPr>
          <p:cNvSpPr/>
          <p:nvPr/>
        </p:nvSpPr>
        <p:spPr>
          <a:xfrm>
            <a:off x="4285483" y="3114343"/>
            <a:ext cx="3639317" cy="4133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E311C-5604-E0BB-789B-837423E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113" y="3424749"/>
            <a:ext cx="2595774" cy="31109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713105-0CE9-5299-3D23-420860856223}"/>
              </a:ext>
            </a:extLst>
          </p:cNvPr>
          <p:cNvSpPr txBox="1"/>
          <p:nvPr/>
        </p:nvSpPr>
        <p:spPr>
          <a:xfrm>
            <a:off x="-10022827" y="701522"/>
            <a:ext cx="123427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00" b="1" spc="600" dirty="0">
                <a:solidFill>
                  <a:srgbClr val="263470"/>
                </a:solidFill>
                <a:latin typeface="Century Gothic" panose="020B0502020202020204" pitchFamily="34" charset="0"/>
              </a:rPr>
              <a:t>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76F7C5-28F6-D657-B9AB-3B3BC523E188}"/>
              </a:ext>
            </a:extLst>
          </p:cNvPr>
          <p:cNvSpPr txBox="1"/>
          <p:nvPr/>
        </p:nvSpPr>
        <p:spPr>
          <a:xfrm>
            <a:off x="-6528027" y="3710057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RECOMMANDATION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955C7D-6C6C-D0A5-5C33-324BE3866B10}"/>
              </a:ext>
            </a:extLst>
          </p:cNvPr>
          <p:cNvSpPr txBox="1"/>
          <p:nvPr/>
        </p:nvSpPr>
        <p:spPr>
          <a:xfrm>
            <a:off x="-7610181" y="4289391"/>
            <a:ext cx="760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Au 3</a:t>
            </a:r>
            <a:r>
              <a:rPr lang="fr-FR" sz="3200" spc="300" baseline="30000" dirty="0">
                <a:solidFill>
                  <a:srgbClr val="263470"/>
                </a:solidFill>
                <a:latin typeface="Century Gothic" panose="020B0502020202020204" pitchFamily="34" charset="0"/>
              </a:rPr>
              <a:t>ème</a:t>
            </a:r>
            <a:r>
              <a:rPr lang="fr-FR" sz="3200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 forum - 2021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F763C1F-BFD4-67D7-C19C-8483980BB007}"/>
              </a:ext>
            </a:extLst>
          </p:cNvPr>
          <p:cNvGrpSpPr/>
          <p:nvPr/>
        </p:nvGrpSpPr>
        <p:grpSpPr>
          <a:xfrm>
            <a:off x="-4918184" y="-643465"/>
            <a:ext cx="4869071" cy="7725192"/>
            <a:chOff x="-5401989" y="201404"/>
            <a:chExt cx="4869071" cy="772519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DEEE441-552B-CDF5-3584-41AE080EB1B9}"/>
                </a:ext>
              </a:extLst>
            </p:cNvPr>
            <p:cNvGrpSpPr/>
            <p:nvPr/>
          </p:nvGrpSpPr>
          <p:grpSpPr>
            <a:xfrm>
              <a:off x="-5401989" y="201404"/>
              <a:ext cx="4869071" cy="7725192"/>
              <a:chOff x="-5401989" y="201404"/>
              <a:chExt cx="4869071" cy="7725192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B637E6D-8901-9DB3-B965-D2AC30A68329}"/>
                  </a:ext>
                </a:extLst>
              </p:cNvPr>
              <p:cNvSpPr txBox="1"/>
              <p:nvPr/>
            </p:nvSpPr>
            <p:spPr>
              <a:xfrm>
                <a:off x="-5401989" y="201404"/>
                <a:ext cx="592492" cy="772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96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614FC5B-54DD-F7C5-CFAB-9AE7D5ABDEA7}"/>
                  </a:ext>
                </a:extLst>
              </p:cNvPr>
              <p:cNvSpPr txBox="1"/>
              <p:nvPr/>
            </p:nvSpPr>
            <p:spPr>
              <a:xfrm>
                <a:off x="-2994924" y="3968861"/>
                <a:ext cx="246200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REC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COM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MAN</a:t>
                </a:r>
              </a:p>
              <a:p>
                <a:r>
                  <a:rPr lang="fr-FR" sz="4000" dirty="0">
                    <a:solidFill>
                      <a:srgbClr val="263470"/>
                    </a:solidFill>
                    <a:latin typeface="Century Gothic" panose="020B0502020202020204" pitchFamily="34" charset="0"/>
                  </a:rPr>
                  <a:t>DATION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76F9AF-9C71-8A3B-DDFA-592317E17F58}"/>
                </a:ext>
              </a:extLst>
            </p:cNvPr>
            <p:cNvSpPr txBox="1"/>
            <p:nvPr/>
          </p:nvSpPr>
          <p:spPr>
            <a:xfrm>
              <a:off x="-3739992" y="4021411"/>
              <a:ext cx="505395" cy="24425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FORUM 3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57A75FA-7E02-B364-A40D-E8D28D85F570}"/>
              </a:ext>
            </a:extLst>
          </p:cNvPr>
          <p:cNvSpPr txBox="1"/>
          <p:nvPr/>
        </p:nvSpPr>
        <p:spPr>
          <a:xfrm>
            <a:off x="3471334" y="12344295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pc="300" dirty="0">
                <a:solidFill>
                  <a:srgbClr val="009300"/>
                </a:solidFill>
                <a:latin typeface="Century Gothic" panose="020B0502020202020204" pitchFamily="34" charset="0"/>
              </a:rPr>
              <a:t>SUPPRIMER LES FRAIS D’ENCOMBREMENT POUR LE TRAFIC EN TRANSIT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A0548-A72E-233F-D931-3FECC9FC1775}"/>
              </a:ext>
            </a:extLst>
          </p:cNvPr>
          <p:cNvSpPr/>
          <p:nvPr/>
        </p:nvSpPr>
        <p:spPr>
          <a:xfrm rot="5400000">
            <a:off x="5849719" y="4954581"/>
            <a:ext cx="492563" cy="5977467"/>
          </a:xfrm>
          <a:prstGeom prst="rect">
            <a:avLst/>
          </a:prstGeom>
          <a:solidFill>
            <a:srgbClr val="00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Signalisation droite 31">
            <a:extLst>
              <a:ext uri="{FF2B5EF4-FFF2-40B4-BE49-F238E27FC236}">
                <a16:creationId xmlns:a16="http://schemas.microsoft.com/office/drawing/2014/main" id="{EE669AA5-A247-9FA4-B1B1-5B735BA13619}"/>
              </a:ext>
            </a:extLst>
          </p:cNvPr>
          <p:cNvSpPr/>
          <p:nvPr/>
        </p:nvSpPr>
        <p:spPr>
          <a:xfrm>
            <a:off x="-9341803" y="2911238"/>
            <a:ext cx="651050" cy="279132"/>
          </a:xfrm>
          <a:prstGeom prst="homePlate">
            <a:avLst/>
          </a:prstGeom>
          <a:solidFill>
            <a:srgbClr val="2F94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81CA24-EFF5-DA3E-64CD-B43E6AA359D9}"/>
              </a:ext>
            </a:extLst>
          </p:cNvPr>
          <p:cNvSpPr txBox="1"/>
          <p:nvPr/>
        </p:nvSpPr>
        <p:spPr>
          <a:xfrm>
            <a:off x="13461436" y="1360018"/>
            <a:ext cx="11433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3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692CDDA8-CCC5-BA41-194A-F097EA0325A5}"/>
              </a:ext>
            </a:extLst>
          </p:cNvPr>
          <p:cNvSpPr/>
          <p:nvPr/>
        </p:nvSpPr>
        <p:spPr>
          <a:xfrm rot="18436371">
            <a:off x="-9296088" y="3944090"/>
            <a:ext cx="489677" cy="747613"/>
          </a:xfrm>
          <a:prstGeom prst="downArrow">
            <a:avLst/>
          </a:prstGeom>
          <a:solidFill>
            <a:srgbClr val="CCCD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E977D9-9788-B602-7B63-090300D08417}"/>
              </a:ext>
            </a:extLst>
          </p:cNvPr>
          <p:cNvSpPr txBox="1"/>
          <p:nvPr/>
        </p:nvSpPr>
        <p:spPr>
          <a:xfrm>
            <a:off x="-8605512" y="3884060"/>
            <a:ext cx="16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spc="300" dirty="0">
                <a:solidFill>
                  <a:srgbClr val="CCCD0B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0EA907-DE33-1A5C-0442-0AAF2D353CAE}"/>
              </a:ext>
            </a:extLst>
          </p:cNvPr>
          <p:cNvSpPr txBox="1"/>
          <p:nvPr/>
        </p:nvSpPr>
        <p:spPr>
          <a:xfrm>
            <a:off x="-6883786" y="3973162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pic>
        <p:nvPicPr>
          <p:cNvPr id="4" name="Image 3" descr="Une image contenant Graphique, cercle, Caractère coloré, symbole&#10;&#10;Description générée automatiquement">
            <a:extLst>
              <a:ext uri="{FF2B5EF4-FFF2-40B4-BE49-F238E27FC236}">
                <a16:creationId xmlns:a16="http://schemas.microsoft.com/office/drawing/2014/main" id="{5AF447F0-BED7-9833-36EB-1BD9F955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5132" y="11141311"/>
            <a:ext cx="1001737" cy="10017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E54A10-3D17-73C8-165D-03A46481C4C9}"/>
              </a:ext>
            </a:extLst>
          </p:cNvPr>
          <p:cNvSpPr txBox="1"/>
          <p:nvPr/>
        </p:nvSpPr>
        <p:spPr>
          <a:xfrm>
            <a:off x="3479800" y="7776868"/>
            <a:ext cx="523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SUBVENTION ANNUELLE ESTIMÉE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371007-4E9E-E2A0-07F2-D7D805401066}"/>
              </a:ext>
            </a:extLst>
          </p:cNvPr>
          <p:cNvSpPr txBox="1"/>
          <p:nvPr/>
        </p:nvSpPr>
        <p:spPr>
          <a:xfrm>
            <a:off x="64962" y="8000503"/>
            <a:ext cx="121447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1,7 Mds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D4E329-3F02-FEE6-58F9-3F1BA507C2B1}"/>
              </a:ext>
            </a:extLst>
          </p:cNvPr>
          <p:cNvSpPr txBox="1"/>
          <p:nvPr/>
        </p:nvSpPr>
        <p:spPr>
          <a:xfrm>
            <a:off x="2020601" y="6971605"/>
            <a:ext cx="815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Exécutée en février 2022 par </a:t>
            </a:r>
            <a:r>
              <a:rPr lang="fr-FR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Décision n° 7942/APN/DG/DRCAP 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 mois après le 3</a:t>
            </a:r>
            <a:r>
              <a:rPr lang="fr-FR" sz="1600" spc="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forum)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8E2AC-0811-7B66-1AF0-8BCF6235D7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21694" y="7322548"/>
            <a:ext cx="3476219" cy="39346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E31EE7-0038-6DDE-6969-1CD397BCB802}"/>
              </a:ext>
            </a:extLst>
          </p:cNvPr>
          <p:cNvSpPr txBox="1"/>
          <p:nvPr/>
        </p:nvSpPr>
        <p:spPr>
          <a:xfrm>
            <a:off x="-6890725" y="35660"/>
            <a:ext cx="57785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spc="300" dirty="0">
                <a:solidFill>
                  <a:srgbClr val="81AB65"/>
                </a:solidFill>
                <a:latin typeface="Century Gothic" panose="020B0502020202020204" pitchFamily="34" charset="0"/>
              </a:rPr>
              <a:t>40%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93A93-AAA8-2226-FE5B-D9C19C300DD4}"/>
              </a:ext>
            </a:extLst>
          </p:cNvPr>
          <p:cNvSpPr txBox="1"/>
          <p:nvPr/>
        </p:nvSpPr>
        <p:spPr>
          <a:xfrm>
            <a:off x="-6567092" y="2770243"/>
            <a:ext cx="573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Marchandises à destination</a:t>
            </a:r>
          </a:p>
          <a:p>
            <a:r>
              <a:rPr lang="fr-FR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833131-317C-FA86-096E-CC61D1C37440}"/>
              </a:ext>
            </a:extLst>
          </p:cNvPr>
          <p:cNvSpPr/>
          <p:nvPr/>
        </p:nvSpPr>
        <p:spPr>
          <a:xfrm>
            <a:off x="4601462" y="13664120"/>
            <a:ext cx="2034644" cy="48065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A064B2-32F4-D083-666A-36E30888A558}"/>
              </a:ext>
            </a:extLst>
          </p:cNvPr>
          <p:cNvSpPr txBox="1"/>
          <p:nvPr/>
        </p:nvSpPr>
        <p:spPr>
          <a:xfrm>
            <a:off x="6179311" y="14765613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Abattements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automatiques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E5950-8FDF-8D53-1847-5DCC35B41B72}"/>
              </a:ext>
            </a:extLst>
          </p:cNvPr>
          <p:cNvSpPr/>
          <p:nvPr/>
        </p:nvSpPr>
        <p:spPr>
          <a:xfrm>
            <a:off x="6985370" y="15520711"/>
            <a:ext cx="2099364" cy="2841443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538A5B-7201-26E9-1BDB-1AE3ED5BF570}"/>
              </a:ext>
            </a:extLst>
          </p:cNvPr>
          <p:cNvSpPr txBox="1"/>
          <p:nvPr/>
        </p:nvSpPr>
        <p:spPr>
          <a:xfrm>
            <a:off x="3717012" y="12929007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Frais 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d’encombrement</a:t>
            </a:r>
          </a:p>
        </p:txBody>
      </p:sp>
      <p:pic>
        <p:nvPicPr>
          <p:cNvPr id="41" name="Image 40" descr="Une image contenant cercle, noir et blanc, léger, conception&#10;&#10;Description générée automatiquement">
            <a:extLst>
              <a:ext uri="{FF2B5EF4-FFF2-40B4-BE49-F238E27FC236}">
                <a16:creationId xmlns:a16="http://schemas.microsoft.com/office/drawing/2014/main" id="{DFC22557-535B-DBA3-D30F-918635B88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69102" y="11001928"/>
            <a:ext cx="1852059" cy="1852059"/>
          </a:xfrm>
          <a:prstGeom prst="rect">
            <a:avLst/>
          </a:prstGeom>
        </p:spPr>
      </p:pic>
      <p:pic>
        <p:nvPicPr>
          <p:cNvPr id="48" name="Image 47" descr="Une image contenant Graphique, cercle, Police, symbole&#10;&#10;Description générée automatiquement">
            <a:extLst>
              <a:ext uri="{FF2B5EF4-FFF2-40B4-BE49-F238E27FC236}">
                <a16:creationId xmlns:a16="http://schemas.microsoft.com/office/drawing/2014/main" id="{78E3A747-36F6-99B0-2373-29CC933C6D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95012" y="12947204"/>
            <a:ext cx="1641723" cy="1641723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4FF5AF1-E14B-F064-3D5D-8E77B29C4720}"/>
              </a:ext>
            </a:extLst>
          </p:cNvPr>
          <p:cNvSpPr txBox="1"/>
          <p:nvPr/>
        </p:nvSpPr>
        <p:spPr>
          <a:xfrm>
            <a:off x="1072711" y="13869996"/>
            <a:ext cx="37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Ristournes </a:t>
            </a:r>
          </a:p>
          <a:p>
            <a:pPr algn="ctr"/>
            <a:r>
              <a:rPr lang="fr-FR" spc="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annuelles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B227D8-64B8-4BC9-FB2E-ACF83208E559}"/>
              </a:ext>
            </a:extLst>
          </p:cNvPr>
          <p:cNvSpPr/>
          <p:nvPr/>
        </p:nvSpPr>
        <p:spPr>
          <a:xfrm>
            <a:off x="1879866" y="14626467"/>
            <a:ext cx="2313832" cy="3572464"/>
          </a:xfrm>
          <a:prstGeom prst="rect">
            <a:avLst/>
          </a:prstGeom>
          <a:gradFill flip="none" rotWithShape="1">
            <a:gsLst>
              <a:gs pos="0">
                <a:srgbClr val="263470"/>
              </a:gs>
              <a:gs pos="0">
                <a:srgbClr val="26347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 descr="Une image contenant Graphique, clipart, symbole, Police&#10;&#10;Description générée automatiquement">
            <a:extLst>
              <a:ext uri="{FF2B5EF4-FFF2-40B4-BE49-F238E27FC236}">
                <a16:creationId xmlns:a16="http://schemas.microsoft.com/office/drawing/2014/main" id="{0B8403CE-0C38-A699-3CED-6C95C38390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94473" y="12516344"/>
            <a:ext cx="1610989" cy="120507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A5B0D8F2-F4D6-BC7C-9189-1D74D6FEF52B}"/>
              </a:ext>
            </a:extLst>
          </p:cNvPr>
          <p:cNvSpPr txBox="1"/>
          <p:nvPr/>
        </p:nvSpPr>
        <p:spPr>
          <a:xfrm>
            <a:off x="1319149" y="9804038"/>
            <a:ext cx="955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300" dirty="0">
                <a:solidFill>
                  <a:srgbClr val="263470"/>
                </a:solidFill>
                <a:latin typeface="Century Gothic" panose="020B0502020202020204" pitchFamily="34" charset="0"/>
              </a:rPr>
              <a:t>AVANTAGES DE L’HINTERLAND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8CBB57-0367-D2C8-14FC-D2771E620002}"/>
              </a:ext>
            </a:extLst>
          </p:cNvPr>
          <p:cNvSpPr txBox="1"/>
          <p:nvPr/>
        </p:nvSpPr>
        <p:spPr>
          <a:xfrm>
            <a:off x="379143" y="999592"/>
            <a:ext cx="1143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300" dirty="0">
                <a:solidFill>
                  <a:schemeClr val="bg1"/>
                </a:solidFill>
                <a:latin typeface="Century Gothic" panose="020B0502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144919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6222</TotalTime>
  <Words>628</Words>
  <Application>Microsoft Macintosh PowerPoint</Application>
  <PresentationFormat>Grand écran</PresentationFormat>
  <Paragraphs>159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Charles</dc:creator>
  <cp:lastModifiedBy>Kevin Charles</cp:lastModifiedBy>
  <cp:revision>9</cp:revision>
  <cp:lastPrinted>2024-01-05T07:32:52Z</cp:lastPrinted>
  <dcterms:created xsi:type="dcterms:W3CDTF">2024-01-04T22:15:51Z</dcterms:created>
  <dcterms:modified xsi:type="dcterms:W3CDTF">2024-01-09T05:58:35Z</dcterms:modified>
</cp:coreProperties>
</file>