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85"/>
    <p:sldId id="257" r:id="rId86"/>
    <p:sldId id="258" r:id="rId87"/>
    <p:sldId id="259" r:id="rId88"/>
    <p:sldId id="260" r:id="rId89"/>
    <p:sldId id="261" r:id="rId90"/>
    <p:sldId id="262" r:id="rId91"/>
    <p:sldId id="263" r:id="rId9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Condensed" charset="1" panose="02000000000000000000"/>
      <p:regular r:id="rId10"/>
    </p:embeddedFont>
    <p:embeddedFont>
      <p:font typeface="Roboto Condensed Bold" charset="1" panose="02000000000000000000"/>
      <p:regular r:id="rId11"/>
    </p:embeddedFont>
    <p:embeddedFont>
      <p:font typeface="Roboto Condensed Italics" charset="1" panose="02000000000000000000"/>
      <p:regular r:id="rId12"/>
    </p:embeddedFont>
    <p:embeddedFont>
      <p:font typeface="Roboto Condensed Bold Italics" charset="1" panose="02000000000000000000"/>
      <p:regular r:id="rId13"/>
    </p:embeddedFont>
    <p:embeddedFont>
      <p:font typeface="Roboto" charset="1" panose="02000000000000000000"/>
      <p:regular r:id="rId14"/>
    </p:embeddedFont>
    <p:embeddedFont>
      <p:font typeface="Roboto Bold" charset="1" panose="02000000000000000000"/>
      <p:regular r:id="rId15"/>
    </p:embeddedFont>
    <p:embeddedFont>
      <p:font typeface="Roboto Italics" charset="1" panose="02000000000000000000"/>
      <p:regular r:id="rId16"/>
    </p:embeddedFont>
    <p:embeddedFont>
      <p:font typeface="Roboto Bold Italics" charset="1" panose="02000000000000000000"/>
      <p:regular r:id="rId17"/>
    </p:embeddedFont>
    <p:embeddedFont>
      <p:font typeface="Alata" charset="1" panose="00000500000000000000"/>
      <p:regular r:id="rId18"/>
    </p:embeddedFont>
    <p:embeddedFont>
      <p:font typeface="DM Sans" charset="1" panose="00000000000000000000"/>
      <p:regular r:id="rId19"/>
    </p:embeddedFont>
    <p:embeddedFont>
      <p:font typeface="DM Sans Bold" charset="1" panose="00000000000000000000"/>
      <p:regular r:id="rId20"/>
    </p:embeddedFont>
    <p:embeddedFont>
      <p:font typeface="DM Sans Italics" charset="1" panose="00000000000000000000"/>
      <p:regular r:id="rId21"/>
    </p:embeddedFont>
    <p:embeddedFont>
      <p:font typeface="DM Sans Bold Italics" charset="1" panose="00000000000000000000"/>
      <p:regular r:id="rId22"/>
    </p:embeddedFont>
    <p:embeddedFont>
      <p:font typeface="Canva Sans" charset="1" panose="020B0503030501040103"/>
      <p:regular r:id="rId23"/>
    </p:embeddedFont>
    <p:embeddedFont>
      <p:font typeface="Canva Sans Bold" charset="1" panose="020B0803030501040103"/>
      <p:regular r:id="rId24"/>
    </p:embeddedFont>
    <p:embeddedFont>
      <p:font typeface="Canva Sans Italics" charset="1" panose="020B0503030501040103"/>
      <p:regular r:id="rId25"/>
    </p:embeddedFont>
    <p:embeddedFont>
      <p:font typeface="Canva Sans Bold Italics" charset="1" panose="020B0803030501040103"/>
      <p:regular r:id="rId26"/>
    </p:embeddedFont>
    <p:embeddedFont>
      <p:font typeface="Canva Sans Medium" charset="1" panose="020B0603030501040103"/>
      <p:regular r:id="rId27"/>
    </p:embeddedFont>
    <p:embeddedFont>
      <p:font typeface="Canva Sans Medium Italics" charset="1" panose="020B0603030501040103"/>
      <p:regular r:id="rId28"/>
    </p:embeddedFont>
    <p:embeddedFont>
      <p:font typeface="Aileron" charset="1" panose="00000500000000000000"/>
      <p:regular r:id="rId29"/>
    </p:embeddedFont>
    <p:embeddedFont>
      <p:font typeface="Aileron Bold" charset="1" panose="00000800000000000000"/>
      <p:regular r:id="rId30"/>
    </p:embeddedFont>
    <p:embeddedFont>
      <p:font typeface="Aileron Italics" charset="1" panose="00000500000000000000"/>
      <p:regular r:id="rId31"/>
    </p:embeddedFont>
    <p:embeddedFont>
      <p:font typeface="Aileron Bold Italics" charset="1" panose="00000800000000000000"/>
      <p:regular r:id="rId32"/>
    </p:embeddedFont>
    <p:embeddedFont>
      <p:font typeface="Aileron Thin" charset="1" panose="00000300000000000000"/>
      <p:regular r:id="rId33"/>
    </p:embeddedFont>
    <p:embeddedFont>
      <p:font typeface="Aileron Thin Italics" charset="1" panose="00000300000000000000"/>
      <p:regular r:id="rId34"/>
    </p:embeddedFont>
    <p:embeddedFont>
      <p:font typeface="Aileron Light" charset="1" panose="00000400000000000000"/>
      <p:regular r:id="rId35"/>
    </p:embeddedFont>
    <p:embeddedFont>
      <p:font typeface="Aileron Light Italics" charset="1" panose="00000400000000000000"/>
      <p:regular r:id="rId36"/>
    </p:embeddedFont>
    <p:embeddedFont>
      <p:font typeface="Aileron Ultra-Bold" charset="1" panose="00000A00000000000000"/>
      <p:regular r:id="rId37"/>
    </p:embeddedFont>
    <p:embeddedFont>
      <p:font typeface="Aileron Ultra-Bold Italics" charset="1" panose="00000A00000000000000"/>
      <p:regular r:id="rId38"/>
    </p:embeddedFont>
    <p:embeddedFont>
      <p:font typeface="Aileron Heavy" charset="1" panose="00000A00000000000000"/>
      <p:regular r:id="rId39"/>
    </p:embeddedFont>
    <p:embeddedFont>
      <p:font typeface="Aileron Heavy Italics" charset="1" panose="00000A00000000000000"/>
      <p:regular r:id="rId40"/>
    </p:embeddedFont>
    <p:embeddedFont>
      <p:font typeface="Now" charset="1" panose="00000500000000000000"/>
      <p:regular r:id="rId41"/>
    </p:embeddedFont>
    <p:embeddedFont>
      <p:font typeface="Now Bold" charset="1" panose="00000800000000000000"/>
      <p:regular r:id="rId42"/>
    </p:embeddedFont>
    <p:embeddedFont>
      <p:font typeface="Now Thin" charset="1" panose="00000300000000000000"/>
      <p:regular r:id="rId43"/>
    </p:embeddedFont>
    <p:embeddedFont>
      <p:font typeface="Now Light" charset="1" panose="00000400000000000000"/>
      <p:regular r:id="rId44"/>
    </p:embeddedFont>
    <p:embeddedFont>
      <p:font typeface="Now Medium" charset="1" panose="00000600000000000000"/>
      <p:regular r:id="rId45"/>
    </p:embeddedFont>
    <p:embeddedFont>
      <p:font typeface="Now Heavy" charset="1" panose="00000A00000000000000"/>
      <p:regular r:id="rId46"/>
    </p:embeddedFont>
    <p:embeddedFont>
      <p:font typeface="Open Sauce" charset="1" panose="00000500000000000000"/>
      <p:regular r:id="rId47"/>
    </p:embeddedFont>
    <p:embeddedFont>
      <p:font typeface="Open Sauce Bold" charset="1" panose="00000800000000000000"/>
      <p:regular r:id="rId48"/>
    </p:embeddedFont>
    <p:embeddedFont>
      <p:font typeface="Open Sauce Italics" charset="1" panose="00000500000000000000"/>
      <p:regular r:id="rId49"/>
    </p:embeddedFont>
    <p:embeddedFont>
      <p:font typeface="Open Sauce Bold Italics" charset="1" panose="00000800000000000000"/>
      <p:regular r:id="rId50"/>
    </p:embeddedFont>
    <p:embeddedFont>
      <p:font typeface="Open Sauce Light" charset="1" panose="00000400000000000000"/>
      <p:regular r:id="rId51"/>
    </p:embeddedFont>
    <p:embeddedFont>
      <p:font typeface="Open Sauce Light Italics" charset="1" panose="00000400000000000000"/>
      <p:regular r:id="rId52"/>
    </p:embeddedFont>
    <p:embeddedFont>
      <p:font typeface="Open Sauce Medium" charset="1" panose="00000600000000000000"/>
      <p:regular r:id="rId53"/>
    </p:embeddedFont>
    <p:embeddedFont>
      <p:font typeface="Open Sauce Medium Italics" charset="1" panose="00000600000000000000"/>
      <p:regular r:id="rId54"/>
    </p:embeddedFont>
    <p:embeddedFont>
      <p:font typeface="Open Sauce Semi-Bold" charset="1" panose="00000700000000000000"/>
      <p:regular r:id="rId55"/>
    </p:embeddedFont>
    <p:embeddedFont>
      <p:font typeface="Open Sauce Semi-Bold Italics" charset="1" panose="00000700000000000000"/>
      <p:regular r:id="rId56"/>
    </p:embeddedFont>
    <p:embeddedFont>
      <p:font typeface="Open Sauce Heavy" charset="1" panose="00000A00000000000000"/>
      <p:regular r:id="rId57"/>
    </p:embeddedFont>
    <p:embeddedFont>
      <p:font typeface="Open Sauce Heavy Italics" charset="1" panose="00000A00000000000000"/>
      <p:regular r:id="rId58"/>
    </p:embeddedFont>
    <p:embeddedFont>
      <p:font typeface="Open Sans" charset="1" panose="020B0606030504020204"/>
      <p:regular r:id="rId59"/>
    </p:embeddedFont>
    <p:embeddedFont>
      <p:font typeface="Open Sans Bold" charset="1" panose="020B0806030504020204"/>
      <p:regular r:id="rId60"/>
    </p:embeddedFont>
    <p:embeddedFont>
      <p:font typeface="Open Sans Italics" charset="1" panose="020B0606030504020204"/>
      <p:regular r:id="rId61"/>
    </p:embeddedFont>
    <p:embeddedFont>
      <p:font typeface="Open Sans Bold Italics" charset="1" panose="020B0806030504020204"/>
      <p:regular r:id="rId62"/>
    </p:embeddedFont>
    <p:embeddedFont>
      <p:font typeface="Open Sans Light" charset="1" panose="020B0306030504020204"/>
      <p:regular r:id="rId63"/>
    </p:embeddedFont>
    <p:embeddedFont>
      <p:font typeface="Open Sans Light Italics" charset="1" panose="020B0306030504020204"/>
      <p:regular r:id="rId64"/>
    </p:embeddedFont>
    <p:embeddedFont>
      <p:font typeface="Open Sans Ultra-Bold" charset="1" panose="00000000000000000000"/>
      <p:regular r:id="rId65"/>
    </p:embeddedFont>
    <p:embeddedFont>
      <p:font typeface="Open Sans Ultra-Bold Italics" charset="1" panose="00000000000000000000"/>
      <p:regular r:id="rId66"/>
    </p:embeddedFont>
    <p:embeddedFont>
      <p:font typeface="Montserrat" charset="1" panose="00000500000000000000"/>
      <p:regular r:id="rId67"/>
    </p:embeddedFont>
    <p:embeddedFont>
      <p:font typeface="Montserrat Bold" charset="1" panose="00000800000000000000"/>
      <p:regular r:id="rId68"/>
    </p:embeddedFont>
    <p:embeddedFont>
      <p:font typeface="Montserrat Italics" charset="1" panose="00000500000000000000"/>
      <p:regular r:id="rId69"/>
    </p:embeddedFont>
    <p:embeddedFont>
      <p:font typeface="Montserrat Bold Italics" charset="1" panose="00000800000000000000"/>
      <p:regular r:id="rId70"/>
    </p:embeddedFont>
    <p:embeddedFont>
      <p:font typeface="Montserrat Thin" charset="1" panose="00000300000000000000"/>
      <p:regular r:id="rId71"/>
    </p:embeddedFont>
    <p:embeddedFont>
      <p:font typeface="Montserrat Thin Italics" charset="1" panose="00000300000000000000"/>
      <p:regular r:id="rId72"/>
    </p:embeddedFont>
    <p:embeddedFont>
      <p:font typeface="Montserrat Extra-Light" charset="1" panose="00000300000000000000"/>
      <p:regular r:id="rId73"/>
    </p:embeddedFont>
    <p:embeddedFont>
      <p:font typeface="Montserrat Extra-Light Italics" charset="1" panose="00000300000000000000"/>
      <p:regular r:id="rId74"/>
    </p:embeddedFont>
    <p:embeddedFont>
      <p:font typeface="Montserrat Light" charset="1" panose="00000400000000000000"/>
      <p:regular r:id="rId75"/>
    </p:embeddedFont>
    <p:embeddedFont>
      <p:font typeface="Montserrat Light Italics" charset="1" panose="00000400000000000000"/>
      <p:regular r:id="rId76"/>
    </p:embeddedFont>
    <p:embeddedFont>
      <p:font typeface="Montserrat Medium" charset="1" panose="00000600000000000000"/>
      <p:regular r:id="rId77"/>
    </p:embeddedFont>
    <p:embeddedFont>
      <p:font typeface="Montserrat Medium Italics" charset="1" panose="00000600000000000000"/>
      <p:regular r:id="rId78"/>
    </p:embeddedFont>
    <p:embeddedFont>
      <p:font typeface="Montserrat Semi-Bold" charset="1" panose="00000700000000000000"/>
      <p:regular r:id="rId79"/>
    </p:embeddedFont>
    <p:embeddedFont>
      <p:font typeface="Montserrat Semi-Bold Italics" charset="1" panose="00000700000000000000"/>
      <p:regular r:id="rId80"/>
    </p:embeddedFont>
    <p:embeddedFont>
      <p:font typeface="Montserrat Ultra-Bold" charset="1" panose="00000900000000000000"/>
      <p:regular r:id="rId81"/>
    </p:embeddedFont>
    <p:embeddedFont>
      <p:font typeface="Montserrat Ultra-Bold Italics" charset="1" panose="00000900000000000000"/>
      <p:regular r:id="rId82"/>
    </p:embeddedFont>
    <p:embeddedFont>
      <p:font typeface="Montserrat Heavy" charset="1" panose="00000A00000000000000"/>
      <p:regular r:id="rId83"/>
    </p:embeddedFont>
    <p:embeddedFont>
      <p:font typeface="Montserrat Heavy Italics" charset="1" panose="00000A0000000000000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slides/slide1.xml" Type="http://schemas.openxmlformats.org/officeDocument/2006/relationships/slide"/><Relationship Id="rId86" Target="slides/slide2.xml" Type="http://schemas.openxmlformats.org/officeDocument/2006/relationships/slide"/><Relationship Id="rId87" Target="slides/slide3.xml" Type="http://schemas.openxmlformats.org/officeDocument/2006/relationships/slide"/><Relationship Id="rId88" Target="slides/slide4.xml" Type="http://schemas.openxmlformats.org/officeDocument/2006/relationships/slide"/><Relationship Id="rId89" Target="slides/slide5.xml" Type="http://schemas.openxmlformats.org/officeDocument/2006/relationships/slide"/><Relationship Id="rId9" Target="fonts/font9.fntdata" Type="http://schemas.openxmlformats.org/officeDocument/2006/relationships/font"/><Relationship Id="rId90" Target="slides/slide6.xml" Type="http://schemas.openxmlformats.org/officeDocument/2006/relationships/slide"/><Relationship Id="rId91" Target="slides/slide7.xml" Type="http://schemas.openxmlformats.org/officeDocument/2006/relationships/slide"/><Relationship Id="rId92" Target="slides/slide8.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jpe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012" r="0" b="-9012"/>
            </a:stretch>
          </a:blipFill>
        </p:spPr>
      </p:sp>
      <p:sp>
        <p:nvSpPr>
          <p:cNvPr name="AutoShape 3" id="3"/>
          <p:cNvSpPr/>
          <p:nvPr/>
        </p:nvSpPr>
        <p:spPr>
          <a:xfrm rot="-7020778">
            <a:off x="-6402716" y="821505"/>
            <a:ext cx="16230600" cy="10441156"/>
          </a:xfrm>
          <a:prstGeom prst="rect">
            <a:avLst/>
          </a:prstGeom>
          <a:solidFill>
            <a:srgbClr val="213559"/>
          </a:solidFill>
        </p:spPr>
      </p:sp>
      <p:sp>
        <p:nvSpPr>
          <p:cNvPr name="AutoShape 4" id="4"/>
          <p:cNvSpPr/>
          <p:nvPr/>
        </p:nvSpPr>
        <p:spPr>
          <a:xfrm rot="-7020778">
            <a:off x="-7861675" y="821505"/>
            <a:ext cx="16230600" cy="10441156"/>
          </a:xfrm>
          <a:prstGeom prst="rect">
            <a:avLst/>
          </a:prstGeom>
          <a:solidFill>
            <a:srgbClr val="263F6B"/>
          </a:solidFill>
        </p:spPr>
      </p:sp>
      <p:sp>
        <p:nvSpPr>
          <p:cNvPr name="Freeform 5" id="5"/>
          <p:cNvSpPr/>
          <p:nvPr/>
        </p:nvSpPr>
        <p:spPr>
          <a:xfrm flipH="false" flipV="false" rot="0">
            <a:off x="1028700" y="1028700"/>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5476242" y="895680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7" id="7"/>
          <p:cNvSpPr/>
          <p:nvPr/>
        </p:nvSpPr>
        <p:spPr>
          <a:xfrm rot="0">
            <a:off x="-1536273" y="4580698"/>
            <a:ext cx="5244233" cy="0"/>
          </a:xfrm>
          <a:prstGeom prst="line">
            <a:avLst/>
          </a:prstGeom>
          <a:ln cap="rnd" w="19050">
            <a:solidFill>
              <a:srgbClr val="FFFFFF"/>
            </a:solidFill>
            <a:prstDash val="solid"/>
            <a:headEnd type="none" len="sm" w="sm"/>
            <a:tailEnd type="none" len="sm" w="sm"/>
          </a:ln>
        </p:spPr>
      </p:sp>
      <p:sp>
        <p:nvSpPr>
          <p:cNvPr name="AutoShape 8" id="8"/>
          <p:cNvSpPr/>
          <p:nvPr/>
        </p:nvSpPr>
        <p:spPr>
          <a:xfrm rot="0">
            <a:off x="-2298994" y="9582841"/>
            <a:ext cx="9005773" cy="0"/>
          </a:xfrm>
          <a:prstGeom prst="line">
            <a:avLst/>
          </a:prstGeom>
          <a:ln cap="rnd" w="19050">
            <a:solidFill>
              <a:srgbClr val="FFFFFF"/>
            </a:solidFill>
            <a:prstDash val="solid"/>
            <a:headEnd type="none" len="sm" w="sm"/>
            <a:tailEnd type="none" len="sm" w="sm"/>
          </a:ln>
        </p:spPr>
      </p:sp>
      <p:sp>
        <p:nvSpPr>
          <p:cNvPr name="AutoShape 9" id="9"/>
          <p:cNvSpPr/>
          <p:nvPr/>
        </p:nvSpPr>
        <p:spPr>
          <a:xfrm rot="0">
            <a:off x="-3516288" y="3712270"/>
            <a:ext cx="5720180" cy="0"/>
          </a:xfrm>
          <a:prstGeom prst="line">
            <a:avLst/>
          </a:prstGeom>
          <a:ln cap="rnd" w="19050">
            <a:solidFill>
              <a:srgbClr val="FFFFFF"/>
            </a:solidFill>
            <a:prstDash val="solid"/>
            <a:headEnd type="none" len="sm" w="sm"/>
            <a:tailEnd type="none" len="sm" w="sm"/>
          </a:ln>
        </p:spPr>
      </p:sp>
      <p:sp>
        <p:nvSpPr>
          <p:cNvPr name="AutoShape 10" id="10"/>
          <p:cNvSpPr/>
          <p:nvPr/>
        </p:nvSpPr>
        <p:spPr>
          <a:xfrm rot="0">
            <a:off x="3066191" y="2823187"/>
            <a:ext cx="930938" cy="0"/>
          </a:xfrm>
          <a:prstGeom prst="line">
            <a:avLst/>
          </a:prstGeom>
          <a:ln cap="rnd" w="19050">
            <a:solidFill>
              <a:srgbClr val="FFFFFF"/>
            </a:solidFill>
            <a:prstDash val="solid"/>
            <a:headEnd type="none" len="sm" w="sm"/>
            <a:tailEnd type="none" len="sm" w="sm"/>
          </a:ln>
        </p:spPr>
      </p:sp>
      <p:sp>
        <p:nvSpPr>
          <p:cNvPr name="AutoShape 11" id="11"/>
          <p:cNvSpPr/>
          <p:nvPr/>
        </p:nvSpPr>
        <p:spPr>
          <a:xfrm rot="0">
            <a:off x="628699" y="2392260"/>
            <a:ext cx="1291530" cy="0"/>
          </a:xfrm>
          <a:prstGeom prst="line">
            <a:avLst/>
          </a:prstGeom>
          <a:ln cap="rnd" w="19050">
            <a:solidFill>
              <a:srgbClr val="FFFFFF"/>
            </a:solidFill>
            <a:prstDash val="solid"/>
            <a:headEnd type="none" len="sm" w="sm"/>
            <a:tailEnd type="none" len="sm" w="sm"/>
          </a:ln>
        </p:spPr>
      </p:sp>
      <p:sp>
        <p:nvSpPr>
          <p:cNvPr name="Freeform 12" id="12"/>
          <p:cNvSpPr/>
          <p:nvPr/>
        </p:nvSpPr>
        <p:spPr>
          <a:xfrm flipH="false" flipV="false" rot="0">
            <a:off x="1716867" y="1566354"/>
            <a:ext cx="2280262" cy="2280262"/>
          </a:xfrm>
          <a:custGeom>
            <a:avLst/>
            <a:gdLst/>
            <a:ahLst/>
            <a:cxnLst/>
            <a:rect r="r" b="b" t="t" l="l"/>
            <a:pathLst>
              <a:path h="2280262" w="2280262">
                <a:moveTo>
                  <a:pt x="0" y="0"/>
                </a:moveTo>
                <a:lnTo>
                  <a:pt x="2280262" y="0"/>
                </a:lnTo>
                <a:lnTo>
                  <a:pt x="2280262" y="2280262"/>
                </a:lnTo>
                <a:lnTo>
                  <a:pt x="0" y="2280262"/>
                </a:lnTo>
                <a:lnTo>
                  <a:pt x="0" y="0"/>
                </a:lnTo>
                <a:close/>
              </a:path>
            </a:pathLst>
          </a:custGeom>
          <a:blipFill>
            <a:blip r:embed="rId5"/>
            <a:stretch>
              <a:fillRect l="0" t="0" r="0" b="0"/>
            </a:stretch>
          </a:blipFill>
        </p:spPr>
      </p:sp>
      <p:sp>
        <p:nvSpPr>
          <p:cNvPr name="TextBox 13" id="13"/>
          <p:cNvSpPr txBox="true"/>
          <p:nvPr/>
        </p:nvSpPr>
        <p:spPr>
          <a:xfrm rot="0">
            <a:off x="1028700" y="5366590"/>
            <a:ext cx="11840724" cy="2605202"/>
          </a:xfrm>
          <a:prstGeom prst="rect">
            <a:avLst/>
          </a:prstGeom>
        </p:spPr>
        <p:txBody>
          <a:bodyPr anchor="t" rtlCol="false" tIns="0" lIns="0" bIns="0" rIns="0">
            <a:spAutoFit/>
          </a:bodyPr>
          <a:lstStyle/>
          <a:p>
            <a:pPr>
              <a:lnSpc>
                <a:spcPts val="5062"/>
              </a:lnSpc>
            </a:pPr>
            <a:r>
              <a:rPr lang="en-US" sz="5688" spc="-335">
                <a:solidFill>
                  <a:srgbClr val="FFFFFF"/>
                </a:solidFill>
                <a:latin typeface="Montserrat Ultra-Bold Italics"/>
              </a:rPr>
              <a:t>DANS LA FACILITATION DU TRANSIT DES MARCHANDISES SUR LE CORRIDOR DOULA-N’DJAMENA</a:t>
            </a:r>
          </a:p>
        </p:txBody>
      </p:sp>
      <p:sp>
        <p:nvSpPr>
          <p:cNvPr name="TextBox 14" id="14"/>
          <p:cNvSpPr txBox="true"/>
          <p:nvPr/>
        </p:nvSpPr>
        <p:spPr>
          <a:xfrm rot="0">
            <a:off x="6428589" y="1114425"/>
            <a:ext cx="10830711" cy="486388"/>
          </a:xfrm>
          <a:prstGeom prst="rect">
            <a:avLst/>
          </a:prstGeom>
        </p:spPr>
        <p:txBody>
          <a:bodyPr anchor="t" rtlCol="false" tIns="0" lIns="0" bIns="0" rIns="0">
            <a:spAutoFit/>
          </a:bodyPr>
          <a:lstStyle/>
          <a:p>
            <a:pPr algn="r">
              <a:lnSpc>
                <a:spcPts val="3696"/>
              </a:lnSpc>
            </a:pPr>
            <a:r>
              <a:rPr lang="en-US" sz="3771" spc="75">
                <a:solidFill>
                  <a:srgbClr val="FFFFFF"/>
                </a:solidFill>
                <a:latin typeface="Montserrat Bold Italics"/>
              </a:rPr>
              <a:t>BUREAU NATIONAL DE FRET TERRESTRE</a:t>
            </a:r>
          </a:p>
        </p:txBody>
      </p:sp>
      <p:sp>
        <p:nvSpPr>
          <p:cNvPr name="TextBox 15" id="15"/>
          <p:cNvSpPr txBox="true"/>
          <p:nvPr/>
        </p:nvSpPr>
        <p:spPr>
          <a:xfrm rot="0">
            <a:off x="-456309" y="4184505"/>
            <a:ext cx="10505831" cy="601059"/>
          </a:xfrm>
          <a:prstGeom prst="rect">
            <a:avLst/>
          </a:prstGeom>
        </p:spPr>
        <p:txBody>
          <a:bodyPr anchor="t" rtlCol="false" tIns="0" lIns="0" bIns="0" rIns="0">
            <a:spAutoFit/>
          </a:bodyPr>
          <a:lstStyle/>
          <a:p>
            <a:pPr algn="r">
              <a:lnSpc>
                <a:spcPts val="4512"/>
              </a:lnSpc>
            </a:pPr>
            <a:r>
              <a:rPr lang="en-US" sz="4604" spc="92">
                <a:solidFill>
                  <a:srgbClr val="FFFFFF"/>
                </a:solidFill>
                <a:latin typeface="Montserrat Italics"/>
              </a:rPr>
              <a:t>AVANCÉES ET PERSPECTIVES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4F4"/>
        </a:solidFill>
      </p:bgPr>
    </p:bg>
    <p:spTree>
      <p:nvGrpSpPr>
        <p:cNvPr id="1" name=""/>
        <p:cNvGrpSpPr/>
        <p:nvPr/>
      </p:nvGrpSpPr>
      <p:grpSpPr>
        <a:xfrm>
          <a:off x="0" y="0"/>
          <a:ext cx="0" cy="0"/>
          <a:chOff x="0" y="0"/>
          <a:chExt cx="0" cy="0"/>
        </a:xfrm>
      </p:grpSpPr>
      <p:sp>
        <p:nvSpPr>
          <p:cNvPr name="AutoShape 2" id="2"/>
          <p:cNvSpPr/>
          <p:nvPr/>
        </p:nvSpPr>
        <p:spPr>
          <a:xfrm rot="-1753206">
            <a:off x="-1113304" y="4354356"/>
            <a:ext cx="25783492" cy="9586163"/>
          </a:xfrm>
          <a:prstGeom prst="rect">
            <a:avLst/>
          </a:prstGeom>
          <a:solidFill>
            <a:srgbClr val="545454">
              <a:alpha val="4706"/>
            </a:srgbClr>
          </a:solidFill>
        </p:spPr>
      </p:sp>
      <p:sp>
        <p:nvSpPr>
          <p:cNvPr name="Freeform 3" id="3"/>
          <p:cNvSpPr/>
          <p:nvPr/>
        </p:nvSpPr>
        <p:spPr>
          <a:xfrm flipH="true" flipV="false" rot="0">
            <a:off x="6305562" y="-995510"/>
            <a:ext cx="12278020" cy="12278020"/>
          </a:xfrm>
          <a:custGeom>
            <a:avLst/>
            <a:gdLst/>
            <a:ahLst/>
            <a:cxnLst/>
            <a:rect r="r" b="b" t="t" l="l"/>
            <a:pathLst>
              <a:path h="12278020" w="12278020">
                <a:moveTo>
                  <a:pt x="12278019" y="0"/>
                </a:moveTo>
                <a:lnTo>
                  <a:pt x="0" y="0"/>
                </a:lnTo>
                <a:lnTo>
                  <a:pt x="0" y="12278020"/>
                </a:lnTo>
                <a:lnTo>
                  <a:pt x="12278019" y="12278020"/>
                </a:lnTo>
                <a:lnTo>
                  <a:pt x="12278019" y="0"/>
                </a:lnTo>
                <a:close/>
              </a:path>
            </a:pathLst>
          </a:custGeom>
          <a:blipFill>
            <a:blip r:embed="rId2">
              <a:alphaModFix amt="19999"/>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1028700" y="2542314"/>
            <a:ext cx="16230600" cy="6715986"/>
          </a:xfrm>
          <a:prstGeom prst="rect">
            <a:avLst/>
          </a:prstGeom>
          <a:solidFill>
            <a:srgbClr val="213559"/>
          </a:solidFill>
        </p:spPr>
      </p:sp>
      <p:grpSp>
        <p:nvGrpSpPr>
          <p:cNvPr name="Group 5" id="5"/>
          <p:cNvGrpSpPr/>
          <p:nvPr/>
        </p:nvGrpSpPr>
        <p:grpSpPr>
          <a:xfrm rot="0">
            <a:off x="11004066" y="-659891"/>
            <a:ext cx="8944351" cy="10694456"/>
            <a:chOff x="0" y="0"/>
            <a:chExt cx="8603361" cy="10286746"/>
          </a:xfrm>
        </p:grpSpPr>
        <p:sp>
          <p:nvSpPr>
            <p:cNvPr name="Freeform 6" id="6"/>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29711" t="0" r="-29711" b="0"/>
              </a:stretch>
            </a:blipFill>
          </p:spPr>
        </p:sp>
      </p:grpSp>
      <p:sp>
        <p:nvSpPr>
          <p:cNvPr name="TextBox 7" id="7"/>
          <p:cNvSpPr txBox="true"/>
          <p:nvPr/>
        </p:nvSpPr>
        <p:spPr>
          <a:xfrm rot="0">
            <a:off x="1443394" y="1200150"/>
            <a:ext cx="8630876" cy="1077849"/>
          </a:xfrm>
          <a:prstGeom prst="rect">
            <a:avLst/>
          </a:prstGeom>
        </p:spPr>
        <p:txBody>
          <a:bodyPr anchor="t" rtlCol="false" tIns="0" lIns="0" bIns="0" rIns="0">
            <a:spAutoFit/>
          </a:bodyPr>
          <a:lstStyle/>
          <a:p>
            <a:pPr>
              <a:lnSpc>
                <a:spcPts val="8071"/>
              </a:lnSpc>
            </a:pPr>
            <a:r>
              <a:rPr lang="en-US" sz="8236" spc="-485">
                <a:solidFill>
                  <a:srgbClr val="263F6B"/>
                </a:solidFill>
                <a:latin typeface="Montserrat Ultra-Bold Italics"/>
              </a:rPr>
              <a:t>INTRODUCTION</a:t>
            </a:r>
          </a:p>
        </p:txBody>
      </p:sp>
      <p:sp>
        <p:nvSpPr>
          <p:cNvPr name="TextBox 8" id="8"/>
          <p:cNvSpPr txBox="true"/>
          <p:nvPr/>
        </p:nvSpPr>
        <p:spPr>
          <a:xfrm rot="0">
            <a:off x="1119745" y="2698877"/>
            <a:ext cx="10371635" cy="6257925"/>
          </a:xfrm>
          <a:prstGeom prst="rect">
            <a:avLst/>
          </a:prstGeom>
        </p:spPr>
        <p:txBody>
          <a:bodyPr anchor="t" rtlCol="false" tIns="0" lIns="0" bIns="0" rIns="0">
            <a:spAutoFit/>
          </a:bodyPr>
          <a:lstStyle/>
          <a:p>
            <a:pPr marL="539749" indent="-269875" lvl="1">
              <a:lnSpc>
                <a:spcPts val="5624"/>
              </a:lnSpc>
              <a:buFont typeface="Arial"/>
              <a:buChar char="•"/>
            </a:pPr>
            <a:r>
              <a:rPr lang="en-US" sz="2499" spc="49">
                <a:solidFill>
                  <a:srgbClr val="FFFFFF"/>
                </a:solidFill>
                <a:latin typeface="Montserrat"/>
              </a:rPr>
              <a:t>Le Bureau National de Fret Terrestre a pour missions principales d’assister et de défendre les transporteurs à toutes les étapes de leurs voyages sur le transit  des marchandises en provenance ou à destination du Tchad.</a:t>
            </a:r>
          </a:p>
          <a:p>
            <a:pPr marL="539749" indent="-269875" lvl="1">
              <a:lnSpc>
                <a:spcPts val="5624"/>
              </a:lnSpc>
              <a:buFont typeface="Arial"/>
              <a:buChar char="•"/>
            </a:pPr>
            <a:r>
              <a:rPr lang="en-US" sz="2499" spc="49">
                <a:solidFill>
                  <a:srgbClr val="FFFFFF"/>
                </a:solidFill>
                <a:latin typeface="Montserrat"/>
              </a:rPr>
              <a:t>Le BNFT émet la Lettre de Voiture Obligatoire dans le respect de suivi de quota conformément à la clé de répartition en matière de transport terrestre entre le Tchad et le Cameroun. </a:t>
            </a:r>
          </a:p>
          <a:p>
            <a:pPr>
              <a:lnSpc>
                <a:spcPts val="5624"/>
              </a:lnSpc>
            </a:pPr>
          </a:p>
        </p:txBody>
      </p:sp>
      <p:sp>
        <p:nvSpPr>
          <p:cNvPr name="Freeform 9" id="9"/>
          <p:cNvSpPr/>
          <p:nvPr/>
        </p:nvSpPr>
        <p:spPr>
          <a:xfrm flipH="false" flipV="false" rot="0">
            <a:off x="15476242" y="8956802"/>
            <a:ext cx="1783058" cy="295015"/>
          </a:xfrm>
          <a:custGeom>
            <a:avLst/>
            <a:gdLst/>
            <a:ahLst/>
            <a:cxnLst/>
            <a:rect r="r" b="b" t="t" l="l"/>
            <a:pathLst>
              <a:path h="295015" w="1783058">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53" t="-3076" r="-3076" b="-3053"/>
            </a:stretch>
          </a:blipFill>
        </p:spPr>
      </p:sp>
      <p:grpSp>
        <p:nvGrpSpPr>
          <p:cNvPr name="Group 3" id="3"/>
          <p:cNvGrpSpPr/>
          <p:nvPr/>
        </p:nvGrpSpPr>
        <p:grpSpPr>
          <a:xfrm rot="0">
            <a:off x="-5825397" y="-1266808"/>
            <a:ext cx="12820615" cy="1282061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3879"/>
            </a:solidFill>
          </p:spPr>
        </p:sp>
        <p:sp>
          <p:nvSpPr>
            <p:cNvPr name="TextBox 5" id="5"/>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7137590" y="6469995"/>
            <a:ext cx="13230748" cy="4432300"/>
          </a:xfrm>
          <a:custGeom>
            <a:avLst/>
            <a:gdLst/>
            <a:ahLst/>
            <a:cxnLst/>
            <a:rect r="r" b="b" t="t" l="l"/>
            <a:pathLst>
              <a:path h="4432300" w="13230748">
                <a:moveTo>
                  <a:pt x="0" y="0"/>
                </a:moveTo>
                <a:lnTo>
                  <a:pt x="13230748" y="0"/>
                </a:lnTo>
                <a:lnTo>
                  <a:pt x="13230748" y="4432301"/>
                </a:lnTo>
                <a:lnTo>
                  <a:pt x="0" y="443230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3158992" y="2218216"/>
            <a:ext cx="5850568" cy="5850568"/>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7EAA"/>
            </a:solidFill>
          </p:spPr>
        </p:sp>
        <p:sp>
          <p:nvSpPr>
            <p:cNvPr name="TextBox 9" id="9"/>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3461081" y="2520315"/>
            <a:ext cx="5246391" cy="5246370"/>
            <a:chOff x="0" y="0"/>
            <a:chExt cx="6350000" cy="6349975"/>
          </a:xfrm>
        </p:grpSpPr>
        <p:sp>
          <p:nvSpPr>
            <p:cNvPr name="Freeform 11" id="11"/>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6666" t="0" r="-16666" b="0"/>
              </a:stretch>
            </a:blipFill>
          </p:spPr>
        </p:sp>
      </p:grpSp>
      <p:grpSp>
        <p:nvGrpSpPr>
          <p:cNvPr name="Group 12" id="12"/>
          <p:cNvGrpSpPr/>
          <p:nvPr/>
        </p:nvGrpSpPr>
        <p:grpSpPr>
          <a:xfrm rot="0">
            <a:off x="-808770" y="977265"/>
            <a:ext cx="3504683" cy="1543050"/>
            <a:chOff x="0" y="0"/>
            <a:chExt cx="923044" cy="406400"/>
          </a:xfrm>
        </p:grpSpPr>
        <p:sp>
          <p:nvSpPr>
            <p:cNvPr name="Freeform 13" id="13"/>
            <p:cNvSpPr/>
            <p:nvPr/>
          </p:nvSpPr>
          <p:spPr>
            <a:xfrm flipH="false" flipV="false" rot="0">
              <a:off x="0" y="0"/>
              <a:ext cx="923044" cy="406400"/>
            </a:xfrm>
            <a:custGeom>
              <a:avLst/>
              <a:gdLst/>
              <a:ahLst/>
              <a:cxnLst/>
              <a:rect r="r" b="b" t="t" l="l"/>
              <a:pathLst>
                <a:path h="406400" w="923044">
                  <a:moveTo>
                    <a:pt x="719844" y="0"/>
                  </a:moveTo>
                  <a:cubicBezTo>
                    <a:pt x="832068" y="0"/>
                    <a:pt x="923044" y="90976"/>
                    <a:pt x="923044" y="203200"/>
                  </a:cubicBezTo>
                  <a:cubicBezTo>
                    <a:pt x="923044" y="315424"/>
                    <a:pt x="832068" y="406400"/>
                    <a:pt x="719844"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4" id="14"/>
            <p:cNvSpPr txBox="true"/>
            <p:nvPr/>
          </p:nvSpPr>
          <p:spPr>
            <a:xfrm>
              <a:off x="0" y="-38100"/>
              <a:ext cx="923044" cy="444500"/>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1295071" y="1273762"/>
            <a:ext cx="950056" cy="950056"/>
          </a:xfrm>
          <a:custGeom>
            <a:avLst/>
            <a:gdLst/>
            <a:ahLst/>
            <a:cxnLst/>
            <a:rect r="r" b="b" t="t" l="l"/>
            <a:pathLst>
              <a:path h="950056" w="950056">
                <a:moveTo>
                  <a:pt x="0" y="0"/>
                </a:moveTo>
                <a:lnTo>
                  <a:pt x="950056" y="0"/>
                </a:lnTo>
                <a:lnTo>
                  <a:pt x="950056" y="950056"/>
                </a:lnTo>
                <a:lnTo>
                  <a:pt x="0" y="9500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9009560" y="914400"/>
            <a:ext cx="7693618" cy="1057718"/>
          </a:xfrm>
          <a:prstGeom prst="rect">
            <a:avLst/>
          </a:prstGeom>
        </p:spPr>
        <p:txBody>
          <a:bodyPr anchor="t" rtlCol="false" tIns="0" lIns="0" bIns="0" rIns="0">
            <a:spAutoFit/>
          </a:bodyPr>
          <a:lstStyle/>
          <a:p>
            <a:pPr>
              <a:lnSpc>
                <a:spcPts val="8682"/>
              </a:lnSpc>
            </a:pPr>
            <a:r>
              <a:rPr lang="en-US" sz="6202">
                <a:solidFill>
                  <a:srgbClr val="1C3879"/>
                </a:solidFill>
                <a:latin typeface="Alata"/>
              </a:rPr>
              <a:t>Gestion du Corridor </a:t>
            </a:r>
          </a:p>
        </p:txBody>
      </p:sp>
      <p:sp>
        <p:nvSpPr>
          <p:cNvPr name="TextBox 17" id="17"/>
          <p:cNvSpPr txBox="true"/>
          <p:nvPr/>
        </p:nvSpPr>
        <p:spPr>
          <a:xfrm rot="0">
            <a:off x="9144000" y="1914968"/>
            <a:ext cx="7955912" cy="7844937"/>
          </a:xfrm>
          <a:prstGeom prst="rect">
            <a:avLst/>
          </a:prstGeom>
        </p:spPr>
        <p:txBody>
          <a:bodyPr anchor="t" rtlCol="false" tIns="0" lIns="0" bIns="0" rIns="0">
            <a:spAutoFit/>
          </a:bodyPr>
          <a:lstStyle/>
          <a:p>
            <a:pPr algn="just">
              <a:lnSpc>
                <a:spcPts val="3887"/>
              </a:lnSpc>
            </a:pPr>
            <a:r>
              <a:rPr lang="en-US" sz="2776">
                <a:solidFill>
                  <a:srgbClr val="1C3879"/>
                </a:solidFill>
                <a:latin typeface="Aileron Thin"/>
              </a:rPr>
              <a:t> </a:t>
            </a:r>
          </a:p>
          <a:p>
            <a:pPr algn="just">
              <a:lnSpc>
                <a:spcPts val="3887"/>
              </a:lnSpc>
            </a:pPr>
            <a:r>
              <a:rPr lang="en-US" sz="2776">
                <a:solidFill>
                  <a:srgbClr val="1C3879"/>
                </a:solidFill>
                <a:latin typeface="Aileron Thin"/>
              </a:rPr>
              <a:t>Le BNFT est présent dans tous les check-points conventionnels pour recueillir les doléances des transporteurs. </a:t>
            </a:r>
          </a:p>
          <a:p>
            <a:pPr algn="just">
              <a:lnSpc>
                <a:spcPts val="3887"/>
              </a:lnSpc>
            </a:pPr>
          </a:p>
          <a:p>
            <a:pPr algn="just">
              <a:lnSpc>
                <a:spcPts val="3887"/>
              </a:lnSpc>
            </a:pPr>
            <a:r>
              <a:rPr lang="en-US" sz="2776">
                <a:solidFill>
                  <a:srgbClr val="1C3879"/>
                </a:solidFill>
                <a:latin typeface="Aileron Thin"/>
              </a:rPr>
              <a:t>A cet effet, avec les transporteurs tchadiens à travers l’observatoire des pratiques anormales, nous parcourons au moins trois fois dans l’année le corridor Koutéré-Moundou, Koutéré-N’Djamena.</a:t>
            </a:r>
          </a:p>
          <a:p>
            <a:pPr algn="just">
              <a:lnSpc>
                <a:spcPts val="3887"/>
              </a:lnSpc>
            </a:pPr>
          </a:p>
          <a:p>
            <a:pPr algn="just">
              <a:lnSpc>
                <a:spcPts val="3887"/>
              </a:lnSpc>
            </a:pPr>
            <a:r>
              <a:rPr lang="en-US" sz="2776">
                <a:solidFill>
                  <a:srgbClr val="1C3879"/>
                </a:solidFill>
                <a:latin typeface="Aileron Thin"/>
              </a:rPr>
              <a:t>Toutes les barrières anarchiques constatées sont systématiquement relevées et nous sensibilisons les Forces de Maintien et de l’Ordre sur la nécessité de facilitation à l’effet de rendre fluide la circulation du trafic en transit. </a:t>
            </a:r>
          </a:p>
          <a:p>
            <a:pPr algn="just">
              <a:lnSpc>
                <a:spcPts val="3887"/>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10899382" y="-54747"/>
            <a:ext cx="8958965" cy="9313047"/>
            <a:chOff x="0" y="0"/>
            <a:chExt cx="6108573" cy="6350000"/>
          </a:xfrm>
        </p:grpSpPr>
        <p:sp>
          <p:nvSpPr>
            <p:cNvPr name="Freeform 3" id="3"/>
            <p:cNvSpPr/>
            <p:nvPr/>
          </p:nvSpPr>
          <p:spPr>
            <a:xfrm flipH="false" flipV="false" rot="0">
              <a:off x="0" y="0"/>
              <a:ext cx="6108573" cy="6350000"/>
            </a:xfrm>
            <a:custGeom>
              <a:avLst/>
              <a:gdLst/>
              <a:ahLst/>
              <a:cxnLst/>
              <a:rect r="r" b="b" t="t" l="l"/>
              <a:pathLst>
                <a:path h="6350000" w="6108573">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stretch>
                <a:fillRect l="-33161" t="0" r="-33161" b="0"/>
              </a:stretch>
            </a:blipFill>
          </p:spPr>
        </p:sp>
      </p:grpSp>
      <p:sp>
        <p:nvSpPr>
          <p:cNvPr name="Freeform 4" id="4"/>
          <p:cNvSpPr/>
          <p:nvPr/>
        </p:nvSpPr>
        <p:spPr>
          <a:xfrm flipH="false" flipV="false" rot="0">
            <a:off x="17259300" y="8127303"/>
            <a:ext cx="1802889" cy="1802889"/>
          </a:xfrm>
          <a:custGeom>
            <a:avLst/>
            <a:gdLst/>
            <a:ahLst/>
            <a:cxnLst/>
            <a:rect r="r" b="b" t="t" l="l"/>
            <a:pathLst>
              <a:path h="1802889" w="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833387" y="-1033334"/>
            <a:ext cx="2293320" cy="2293320"/>
          </a:xfrm>
          <a:custGeom>
            <a:avLst/>
            <a:gdLst/>
            <a:ahLst/>
            <a:cxnLst/>
            <a:rect r="r" b="b" t="t" l="l"/>
            <a:pathLst>
              <a:path h="2293320" w="2293320">
                <a:moveTo>
                  <a:pt x="0" y="0"/>
                </a:moveTo>
                <a:lnTo>
                  <a:pt x="2293320" y="0"/>
                </a:lnTo>
                <a:lnTo>
                  <a:pt x="2293320" y="2293319"/>
                </a:lnTo>
                <a:lnTo>
                  <a:pt x="0" y="22933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543050" y="-54747"/>
            <a:ext cx="2760734" cy="10341747"/>
            <a:chOff x="0" y="0"/>
            <a:chExt cx="727107" cy="2723752"/>
          </a:xfrm>
        </p:grpSpPr>
        <p:sp>
          <p:nvSpPr>
            <p:cNvPr name="Freeform 7" id="7"/>
            <p:cNvSpPr/>
            <p:nvPr/>
          </p:nvSpPr>
          <p:spPr>
            <a:xfrm flipH="false" flipV="false" rot="0">
              <a:off x="0" y="0"/>
              <a:ext cx="727107" cy="2723752"/>
            </a:xfrm>
            <a:custGeom>
              <a:avLst/>
              <a:gdLst/>
              <a:ahLst/>
              <a:cxnLst/>
              <a:rect r="r" b="b" t="t" l="l"/>
              <a:pathLst>
                <a:path h="2723752" w="727107">
                  <a:moveTo>
                    <a:pt x="0" y="0"/>
                  </a:moveTo>
                  <a:lnTo>
                    <a:pt x="727107" y="0"/>
                  </a:lnTo>
                  <a:lnTo>
                    <a:pt x="727107" y="2723752"/>
                  </a:lnTo>
                  <a:lnTo>
                    <a:pt x="0" y="2723752"/>
                  </a:lnTo>
                  <a:close/>
                </a:path>
              </a:pathLst>
            </a:custGeom>
            <a:solidFill>
              <a:srgbClr val="145DA0"/>
            </a:solidFill>
          </p:spPr>
        </p:sp>
        <p:sp>
          <p:nvSpPr>
            <p:cNvPr name="TextBox 8" id="8"/>
            <p:cNvSpPr txBox="true"/>
            <p:nvPr/>
          </p:nvSpPr>
          <p:spPr>
            <a:xfrm>
              <a:off x="0" y="-38100"/>
              <a:ext cx="727107" cy="2761852"/>
            </a:xfrm>
            <a:prstGeom prst="rect">
              <a:avLst/>
            </a:prstGeom>
          </p:spPr>
          <p:txBody>
            <a:bodyPr anchor="ctr" rtlCol="false" tIns="50800" lIns="50800" bIns="50800" rIns="50800"/>
            <a:lstStyle/>
            <a:p>
              <a:pPr algn="ctr">
                <a:lnSpc>
                  <a:spcPts val="2605"/>
                </a:lnSpc>
              </a:pPr>
            </a:p>
          </p:txBody>
        </p:sp>
      </p:grpSp>
      <p:sp>
        <p:nvSpPr>
          <p:cNvPr name="TextBox 9" id="9"/>
          <p:cNvSpPr txBox="true"/>
          <p:nvPr/>
        </p:nvSpPr>
        <p:spPr>
          <a:xfrm rot="0">
            <a:off x="1922896" y="1729215"/>
            <a:ext cx="8216964" cy="2019300"/>
          </a:xfrm>
          <a:prstGeom prst="rect">
            <a:avLst/>
          </a:prstGeom>
        </p:spPr>
        <p:txBody>
          <a:bodyPr anchor="t" rtlCol="false" tIns="0" lIns="0" bIns="0" rIns="0">
            <a:spAutoFit/>
          </a:bodyPr>
          <a:lstStyle/>
          <a:p>
            <a:pPr algn="ctr" marL="0" indent="0" lvl="0">
              <a:lnSpc>
                <a:spcPts val="7884"/>
              </a:lnSpc>
              <a:spcBef>
                <a:spcPct val="0"/>
              </a:spcBef>
            </a:pPr>
            <a:r>
              <a:rPr lang="en-US" sz="6570">
                <a:solidFill>
                  <a:srgbClr val="FFFFFF"/>
                </a:solidFill>
                <a:latin typeface="Now Bold"/>
              </a:rPr>
              <a:t>BANCARISATION DES PAIEMENTS</a:t>
            </a:r>
          </a:p>
        </p:txBody>
      </p:sp>
      <p:sp>
        <p:nvSpPr>
          <p:cNvPr name="TextBox 10" id="10"/>
          <p:cNvSpPr txBox="true"/>
          <p:nvPr/>
        </p:nvSpPr>
        <p:spPr>
          <a:xfrm rot="0">
            <a:off x="1922896" y="3672315"/>
            <a:ext cx="9057151" cy="5356433"/>
          </a:xfrm>
          <a:prstGeom prst="rect">
            <a:avLst/>
          </a:prstGeom>
        </p:spPr>
        <p:txBody>
          <a:bodyPr anchor="t" rtlCol="false" tIns="0" lIns="0" bIns="0" rIns="0">
            <a:spAutoFit/>
          </a:bodyPr>
          <a:lstStyle/>
          <a:p>
            <a:pPr>
              <a:lnSpc>
                <a:spcPts val="6064"/>
              </a:lnSpc>
            </a:pPr>
          </a:p>
          <a:p>
            <a:pPr>
              <a:lnSpc>
                <a:spcPts val="6064"/>
              </a:lnSpc>
            </a:pPr>
            <a:r>
              <a:rPr lang="en-US" sz="4394">
                <a:solidFill>
                  <a:srgbClr val="FFFFFF"/>
                </a:solidFill>
                <a:latin typeface="DM Sans"/>
              </a:rPr>
              <a:t>Nous avons également depuis début 2022, dématérialisé le paiement de la LVO au niveau de toutes nos agences à l’intérieur et à l’extérieur ;</a:t>
            </a:r>
          </a:p>
          <a:p>
            <a:pPr marL="0" indent="0" lvl="0">
              <a:lnSpc>
                <a:spcPts val="6064"/>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286157" y="0"/>
            <a:ext cx="15430157" cy="10545890"/>
            <a:chOff x="0" y="0"/>
            <a:chExt cx="5508856" cy="3765081"/>
          </a:xfrm>
        </p:grpSpPr>
        <p:sp>
          <p:nvSpPr>
            <p:cNvPr name="Freeform 3" id="3"/>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F1945B"/>
            </a:solidFill>
          </p:spPr>
        </p:sp>
        <p:sp>
          <p:nvSpPr>
            <p:cNvPr name="Freeform 4" id="4"/>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blipFill>
              <a:blip r:embed="rId2"/>
              <a:stretch>
                <a:fillRect l="-1219" t="0" r="-1219" b="0"/>
              </a:stretch>
            </a:blipFill>
          </p:spPr>
        </p:sp>
      </p:grpSp>
      <p:sp>
        <p:nvSpPr>
          <p:cNvPr name="TextBox 5" id="5"/>
          <p:cNvSpPr txBox="true"/>
          <p:nvPr/>
        </p:nvSpPr>
        <p:spPr>
          <a:xfrm rot="0">
            <a:off x="4534154" y="1206621"/>
            <a:ext cx="12343887" cy="733425"/>
          </a:xfrm>
          <a:prstGeom prst="rect">
            <a:avLst/>
          </a:prstGeom>
        </p:spPr>
        <p:txBody>
          <a:bodyPr anchor="t" rtlCol="false" tIns="0" lIns="0" bIns="0" rIns="0">
            <a:spAutoFit/>
          </a:bodyPr>
          <a:lstStyle/>
          <a:p>
            <a:pPr algn="ctr" marL="0" indent="0" lvl="0">
              <a:lnSpc>
                <a:spcPts val="5724"/>
              </a:lnSpc>
              <a:spcBef>
                <a:spcPct val="0"/>
              </a:spcBef>
            </a:pPr>
            <a:r>
              <a:rPr lang="en-US" sz="4770">
                <a:solidFill>
                  <a:srgbClr val="FFFFFF"/>
                </a:solidFill>
                <a:latin typeface="Now Bold"/>
              </a:rPr>
              <a:t>FORMATION AGENTS TERRAIN</a:t>
            </a:r>
          </a:p>
        </p:txBody>
      </p:sp>
      <p:sp>
        <p:nvSpPr>
          <p:cNvPr name="Freeform 6" id="6"/>
          <p:cNvSpPr/>
          <p:nvPr/>
        </p:nvSpPr>
        <p:spPr>
          <a:xfrm flipH="false" flipV="false" rot="0">
            <a:off x="-2622339" y="7919689"/>
            <a:ext cx="6452848" cy="5596379"/>
          </a:xfrm>
          <a:custGeom>
            <a:avLst/>
            <a:gdLst/>
            <a:ahLst/>
            <a:cxnLst/>
            <a:rect r="r" b="b" t="t" l="l"/>
            <a:pathLst>
              <a:path h="5596379" w="6452848">
                <a:moveTo>
                  <a:pt x="0" y="0"/>
                </a:moveTo>
                <a:lnTo>
                  <a:pt x="6452849" y="0"/>
                </a:lnTo>
                <a:lnTo>
                  <a:pt x="6452849" y="5596379"/>
                </a:lnTo>
                <a:lnTo>
                  <a:pt x="0" y="55963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10800000">
            <a:off x="14779708" y="-2798190"/>
            <a:ext cx="5040541" cy="4371524"/>
          </a:xfrm>
          <a:custGeom>
            <a:avLst/>
            <a:gdLst/>
            <a:ahLst/>
            <a:cxnLst/>
            <a:rect r="r" b="b" t="t" l="l"/>
            <a:pathLst>
              <a:path h="4371524" w="5040541">
                <a:moveTo>
                  <a:pt x="0" y="0"/>
                </a:moveTo>
                <a:lnTo>
                  <a:pt x="5040541" y="0"/>
                </a:lnTo>
                <a:lnTo>
                  <a:pt x="5040541" y="4371524"/>
                </a:lnTo>
                <a:lnTo>
                  <a:pt x="0" y="43715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8538215" y="2741040"/>
            <a:ext cx="9052049" cy="7371530"/>
          </a:xfrm>
          <a:prstGeom prst="rect">
            <a:avLst/>
          </a:prstGeom>
        </p:spPr>
        <p:txBody>
          <a:bodyPr anchor="t" rtlCol="false" tIns="0" lIns="0" bIns="0" rIns="0">
            <a:spAutoFit/>
          </a:bodyPr>
          <a:lstStyle/>
          <a:p>
            <a:pPr algn="just">
              <a:lnSpc>
                <a:spcPts val="5343"/>
              </a:lnSpc>
            </a:pPr>
            <a:r>
              <a:rPr lang="en-US" sz="3871" spc="379">
                <a:solidFill>
                  <a:srgbClr val="F5FFF5"/>
                </a:solidFill>
                <a:latin typeface="DM Sans"/>
              </a:rPr>
              <a:t>Nous avons procédé à la redynamisation notre administration lors du dernier conseil à travers des formations et réaménagement, à l’effet de permettre à nos agents sur le terrain d’avoir tous les outils nécessaires pour faciliter les procédures dans le respect strict des textes en vigueur. </a:t>
            </a:r>
          </a:p>
          <a:p>
            <a:pPr algn="ctr">
              <a:lnSpc>
                <a:spcPts val="5343"/>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5400000">
            <a:off x="11392544" y="4154952"/>
            <a:ext cx="11958151" cy="1929323"/>
            <a:chOff x="0" y="0"/>
            <a:chExt cx="3149472" cy="508135"/>
          </a:xfrm>
        </p:grpSpPr>
        <p:sp>
          <p:nvSpPr>
            <p:cNvPr name="Freeform 3" id="3"/>
            <p:cNvSpPr/>
            <p:nvPr/>
          </p:nvSpPr>
          <p:spPr>
            <a:xfrm flipH="false" flipV="false" rot="0">
              <a:off x="0" y="0"/>
              <a:ext cx="3149472" cy="508135"/>
            </a:xfrm>
            <a:custGeom>
              <a:avLst/>
              <a:gdLst/>
              <a:ahLst/>
              <a:cxnLst/>
              <a:rect r="r" b="b" t="t" l="l"/>
              <a:pathLst>
                <a:path h="508135" w="3149472">
                  <a:moveTo>
                    <a:pt x="0" y="0"/>
                  </a:moveTo>
                  <a:lnTo>
                    <a:pt x="3149472" y="0"/>
                  </a:lnTo>
                  <a:lnTo>
                    <a:pt x="3149472" y="508135"/>
                  </a:lnTo>
                  <a:lnTo>
                    <a:pt x="0" y="508135"/>
                  </a:lnTo>
                  <a:close/>
                </a:path>
              </a:pathLst>
            </a:custGeom>
            <a:solidFill>
              <a:srgbClr val="145DA0"/>
            </a:solidFill>
          </p:spPr>
        </p:sp>
        <p:sp>
          <p:nvSpPr>
            <p:cNvPr name="TextBox 4" id="4"/>
            <p:cNvSpPr txBox="true"/>
            <p:nvPr/>
          </p:nvSpPr>
          <p:spPr>
            <a:xfrm>
              <a:off x="0" y="-28575"/>
              <a:ext cx="3149472" cy="536710"/>
            </a:xfrm>
            <a:prstGeom prst="rect">
              <a:avLst/>
            </a:prstGeom>
          </p:spPr>
          <p:txBody>
            <a:bodyPr anchor="ctr" rtlCol="false" tIns="50800" lIns="50800" bIns="50800" rIns="50800"/>
            <a:lstStyle/>
            <a:p>
              <a:pPr algn="ctr">
                <a:lnSpc>
                  <a:spcPts val="2590"/>
                </a:lnSpc>
              </a:pPr>
            </a:p>
          </p:txBody>
        </p:sp>
      </p:grpSp>
      <p:sp>
        <p:nvSpPr>
          <p:cNvPr name="Freeform 5" id="5"/>
          <p:cNvSpPr/>
          <p:nvPr/>
        </p:nvSpPr>
        <p:spPr>
          <a:xfrm flipH="false" flipV="false" rot="0">
            <a:off x="11208957" y="-1011147"/>
            <a:ext cx="2647750" cy="2647750"/>
          </a:xfrm>
          <a:custGeom>
            <a:avLst/>
            <a:gdLst/>
            <a:ahLst/>
            <a:cxnLst/>
            <a:rect r="r" b="b" t="t" l="l"/>
            <a:pathLst>
              <a:path h="2647750" w="2647750">
                <a:moveTo>
                  <a:pt x="0" y="0"/>
                </a:moveTo>
                <a:lnTo>
                  <a:pt x="2647750" y="0"/>
                </a:lnTo>
                <a:lnTo>
                  <a:pt x="2647750" y="2647750"/>
                </a:lnTo>
                <a:lnTo>
                  <a:pt x="0" y="2647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0380940" y="649592"/>
            <a:ext cx="7516996" cy="8987817"/>
            <a:chOff x="0" y="0"/>
            <a:chExt cx="8603361" cy="10286746"/>
          </a:xfrm>
        </p:grpSpPr>
        <p:sp>
          <p:nvSpPr>
            <p:cNvPr name="Freeform 7" id="7"/>
            <p:cNvSpPr/>
            <p:nvPr/>
          </p:nvSpPr>
          <p:spPr>
            <a:xfrm flipH="false" flipV="false" rot="0">
              <a:off x="-2794" y="-127"/>
              <a:ext cx="8606155" cy="10286873"/>
            </a:xfrm>
            <a:custGeom>
              <a:avLst/>
              <a:gdLst/>
              <a:ahLst/>
              <a:cxnLst/>
              <a:rect r="r" b="b" t="t" l="l"/>
              <a:pathLst>
                <a:path h="10286873" w="8606155">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l="-39895" t="0" r="-39895" b="0"/>
              </a:stretch>
            </a:blipFill>
          </p:spPr>
        </p:sp>
      </p:grpSp>
      <p:sp>
        <p:nvSpPr>
          <p:cNvPr name="TextBox 8" id="8"/>
          <p:cNvSpPr txBox="true"/>
          <p:nvPr/>
        </p:nvSpPr>
        <p:spPr>
          <a:xfrm rot="0">
            <a:off x="1283462" y="2516039"/>
            <a:ext cx="9546654" cy="6742261"/>
          </a:xfrm>
          <a:prstGeom prst="rect">
            <a:avLst/>
          </a:prstGeom>
        </p:spPr>
        <p:txBody>
          <a:bodyPr anchor="t" rtlCol="false" tIns="0" lIns="0" bIns="0" rIns="0">
            <a:spAutoFit/>
          </a:bodyPr>
          <a:lstStyle/>
          <a:p>
            <a:pPr>
              <a:lnSpc>
                <a:spcPts val="4496"/>
              </a:lnSpc>
            </a:pPr>
            <a:r>
              <a:rPr lang="en-US" sz="3655">
                <a:solidFill>
                  <a:srgbClr val="FFFFFF"/>
                </a:solidFill>
                <a:latin typeface="DM Sans Italics"/>
              </a:rPr>
              <a:t>Nous participons depuis trois ans activement, aux rencontres de la tripartite BGFT-BNFT-BARC pour améliorer les conditions de gestion des corridors ;</a:t>
            </a:r>
          </a:p>
          <a:p>
            <a:pPr>
              <a:lnSpc>
                <a:spcPts val="4496"/>
              </a:lnSpc>
            </a:pPr>
          </a:p>
          <a:p>
            <a:pPr>
              <a:lnSpc>
                <a:spcPts val="4496"/>
              </a:lnSpc>
            </a:pPr>
            <a:r>
              <a:rPr lang="en-US" sz="3655">
                <a:solidFill>
                  <a:srgbClr val="FFFFFF"/>
                </a:solidFill>
                <a:latin typeface="DM Sans Italics"/>
              </a:rPr>
              <a:t>Nous organisons depuis deux ans au moins deux rencontres avec les transporteurs, le syndicat des chauffeurs, les transitaires et opérateurs économiques pour relever les tracasseries sur le corridor mais également les sensibiliser sur les bonnes pratiques. </a:t>
            </a:r>
          </a:p>
          <a:p>
            <a:pPr algn="l" marL="0" indent="0" lvl="0">
              <a:lnSpc>
                <a:spcPts val="4496"/>
              </a:lnSpc>
              <a:spcBef>
                <a:spcPct val="0"/>
              </a:spcBef>
            </a:pPr>
          </a:p>
        </p:txBody>
      </p:sp>
      <p:sp>
        <p:nvSpPr>
          <p:cNvPr name="TextBox 9" id="9"/>
          <p:cNvSpPr txBox="true"/>
          <p:nvPr/>
        </p:nvSpPr>
        <p:spPr>
          <a:xfrm rot="0">
            <a:off x="1573748" y="1028700"/>
            <a:ext cx="10959085" cy="962025"/>
          </a:xfrm>
          <a:prstGeom prst="rect">
            <a:avLst/>
          </a:prstGeom>
        </p:spPr>
        <p:txBody>
          <a:bodyPr anchor="t" rtlCol="false" tIns="0" lIns="0" bIns="0" rIns="0">
            <a:spAutoFit/>
          </a:bodyPr>
          <a:lstStyle/>
          <a:p>
            <a:pPr>
              <a:lnSpc>
                <a:spcPts val="7569"/>
              </a:lnSpc>
            </a:pPr>
            <a:r>
              <a:rPr lang="en-US" sz="6307">
                <a:solidFill>
                  <a:srgbClr val="FFFBFB"/>
                </a:solidFill>
                <a:latin typeface="Now Bold"/>
              </a:rPr>
              <a:t>PARTENARIATS</a:t>
            </a:r>
          </a:p>
        </p:txBody>
      </p:sp>
      <p:sp>
        <p:nvSpPr>
          <p:cNvPr name="Freeform 10" id="10"/>
          <p:cNvSpPr/>
          <p:nvPr/>
        </p:nvSpPr>
        <p:spPr>
          <a:xfrm flipH="false" flipV="false" rot="0">
            <a:off x="-295175" y="8630507"/>
            <a:ext cx="2647750" cy="2647750"/>
          </a:xfrm>
          <a:custGeom>
            <a:avLst/>
            <a:gdLst/>
            <a:ahLst/>
            <a:cxnLst/>
            <a:rect r="r" b="b" t="t" l="l"/>
            <a:pathLst>
              <a:path h="2647750" w="2647750">
                <a:moveTo>
                  <a:pt x="0" y="0"/>
                </a:moveTo>
                <a:lnTo>
                  <a:pt x="2647750" y="0"/>
                </a:lnTo>
                <a:lnTo>
                  <a:pt x="2647750" y="2647751"/>
                </a:lnTo>
                <a:lnTo>
                  <a:pt x="0" y="26477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p:cSld>
    <p:bg>
      <p:bgPr>
        <a:solidFill>
          <a:srgbClr val="004AAD"/>
        </a:solidFill>
      </p:bgPr>
    </p:bg>
    <p:spTree>
      <p:nvGrpSpPr>
        <p:cNvPr id="1" name=""/>
        <p:cNvGrpSpPr/>
        <p:nvPr/>
      </p:nvGrpSpPr>
      <p:grpSpPr>
        <a:xfrm>
          <a:off x="0" y="0"/>
          <a:ext cx="0" cy="0"/>
          <a:chOff x="0" y="0"/>
          <a:chExt cx="0" cy="0"/>
        </a:xfrm>
      </p:grpSpPr>
      <p:grpSp>
        <p:nvGrpSpPr>
          <p:cNvPr name="Group 2" id="2"/>
          <p:cNvGrpSpPr/>
          <p:nvPr/>
        </p:nvGrpSpPr>
        <p:grpSpPr>
          <a:xfrm rot="0">
            <a:off x="9441867" y="-423883"/>
            <a:ext cx="47625" cy="11134766"/>
            <a:chOff x="0" y="0"/>
            <a:chExt cx="13457" cy="3146304"/>
          </a:xfrm>
        </p:grpSpPr>
        <p:sp>
          <p:nvSpPr>
            <p:cNvPr name="Freeform 3" id="3"/>
            <p:cNvSpPr/>
            <p:nvPr/>
          </p:nvSpPr>
          <p:spPr>
            <a:xfrm flipH="false" flipV="false" rot="0">
              <a:off x="0" y="0"/>
              <a:ext cx="13457" cy="3146304"/>
            </a:xfrm>
            <a:custGeom>
              <a:avLst/>
              <a:gdLst/>
              <a:ahLst/>
              <a:cxnLst/>
              <a:rect r="r" b="b" t="t" l="l"/>
              <a:pathLst>
                <a:path h="3146304" w="13457">
                  <a:moveTo>
                    <a:pt x="0" y="0"/>
                  </a:moveTo>
                  <a:lnTo>
                    <a:pt x="13457" y="0"/>
                  </a:lnTo>
                  <a:lnTo>
                    <a:pt x="13457" y="3146304"/>
                  </a:lnTo>
                  <a:lnTo>
                    <a:pt x="0" y="3146304"/>
                  </a:lnTo>
                  <a:close/>
                </a:path>
              </a:pathLst>
            </a:custGeom>
            <a:solidFill>
              <a:srgbClr val="000000"/>
            </a:solidFill>
          </p:spPr>
        </p:sp>
        <p:sp>
          <p:nvSpPr>
            <p:cNvPr name="TextBox 4" id="4"/>
            <p:cNvSpPr txBox="true"/>
            <p:nvPr/>
          </p:nvSpPr>
          <p:spPr>
            <a:xfrm>
              <a:off x="0" y="-38100"/>
              <a:ext cx="13457" cy="3184404"/>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1028700" y="847725"/>
            <a:ext cx="7547925" cy="1543056"/>
          </a:xfrm>
          <a:prstGeom prst="rect">
            <a:avLst/>
          </a:prstGeom>
        </p:spPr>
        <p:txBody>
          <a:bodyPr anchor="t" rtlCol="false" tIns="0" lIns="0" bIns="0" rIns="0">
            <a:spAutoFit/>
          </a:bodyPr>
          <a:lstStyle/>
          <a:p>
            <a:pPr algn="ctr">
              <a:lnSpc>
                <a:spcPts val="12599"/>
              </a:lnSpc>
            </a:pPr>
            <a:r>
              <a:rPr lang="en-US" sz="8999">
                <a:solidFill>
                  <a:srgbClr val="FFFFFF"/>
                </a:solidFill>
                <a:latin typeface="Roboto Bold"/>
              </a:rPr>
              <a:t>Perspectives</a:t>
            </a:r>
          </a:p>
        </p:txBody>
      </p:sp>
      <p:sp>
        <p:nvSpPr>
          <p:cNvPr name="AutoShape 6" id="6"/>
          <p:cNvSpPr/>
          <p:nvPr/>
        </p:nvSpPr>
        <p:spPr>
          <a:xfrm rot="0">
            <a:off x="1555740" y="1028700"/>
            <a:ext cx="6715728" cy="0"/>
          </a:xfrm>
          <a:prstGeom prst="line">
            <a:avLst/>
          </a:prstGeom>
          <a:ln cap="flat" w="38100">
            <a:solidFill>
              <a:srgbClr val="FFFFFF"/>
            </a:solidFill>
            <a:prstDash val="solid"/>
            <a:headEnd type="none" len="sm" w="sm"/>
            <a:tailEnd type="none" len="sm" w="sm"/>
          </a:ln>
        </p:spPr>
      </p:sp>
      <p:sp>
        <p:nvSpPr>
          <p:cNvPr name="TextBox 7" id="7"/>
          <p:cNvSpPr txBox="true"/>
          <p:nvPr/>
        </p:nvSpPr>
        <p:spPr>
          <a:xfrm rot="0">
            <a:off x="1555740" y="2873640"/>
            <a:ext cx="14796456" cy="5305819"/>
          </a:xfrm>
          <a:prstGeom prst="rect">
            <a:avLst/>
          </a:prstGeom>
        </p:spPr>
        <p:txBody>
          <a:bodyPr anchor="t" rtlCol="false" tIns="0" lIns="0" bIns="0" rIns="0">
            <a:spAutoFit/>
          </a:bodyPr>
          <a:lstStyle/>
          <a:p>
            <a:pPr algn="just">
              <a:lnSpc>
                <a:spcPts val="4703"/>
              </a:lnSpc>
            </a:pPr>
            <a:r>
              <a:rPr lang="en-US" sz="3359" spc="335">
                <a:solidFill>
                  <a:srgbClr val="FFFFFF"/>
                </a:solidFill>
                <a:latin typeface="Roboto Condensed"/>
              </a:rPr>
              <a:t>En termes de perspectives nous avons entamer la première étape de dématérialisation la procédure d’émission de la LVO pour gagner en temps ;</a:t>
            </a:r>
          </a:p>
          <a:p>
            <a:pPr algn="just">
              <a:lnSpc>
                <a:spcPts val="4703"/>
              </a:lnSpc>
            </a:pPr>
          </a:p>
          <a:p>
            <a:pPr algn="just">
              <a:lnSpc>
                <a:spcPts val="4703"/>
              </a:lnSpc>
            </a:pPr>
            <a:r>
              <a:rPr lang="en-US" sz="3359" spc="335">
                <a:solidFill>
                  <a:srgbClr val="FFFFFF"/>
                </a:solidFill>
                <a:latin typeface="Roboto Condensed"/>
              </a:rPr>
              <a:t>Nous envisageons également cette année la formation des forces de maintien de l’ordre sur les questions et la nécessité de facilitation en vue de les responsabiliser davantage à l’effet d’une grande diligence dans les traitements et la gestion de trafic sur le corridor. </a:t>
            </a:r>
          </a:p>
          <a:p>
            <a:pPr algn="just">
              <a:lnSpc>
                <a:spcPts val="4703"/>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4AAD"/>
        </a:solidFill>
      </p:bgPr>
    </p:bg>
    <p:spTree>
      <p:nvGrpSpPr>
        <p:cNvPr id="1" name=""/>
        <p:cNvGrpSpPr/>
        <p:nvPr/>
      </p:nvGrpSpPr>
      <p:grpSpPr>
        <a:xfrm>
          <a:off x="0" y="0"/>
          <a:ext cx="0" cy="0"/>
          <a:chOff x="0" y="0"/>
          <a:chExt cx="0" cy="0"/>
        </a:xfrm>
      </p:grpSpPr>
      <p:grpSp>
        <p:nvGrpSpPr>
          <p:cNvPr name="Group 2" id="2"/>
          <p:cNvGrpSpPr/>
          <p:nvPr/>
        </p:nvGrpSpPr>
        <p:grpSpPr>
          <a:xfrm rot="0">
            <a:off x="15836272" y="0"/>
            <a:ext cx="2451728" cy="10287000"/>
            <a:chOff x="0" y="0"/>
            <a:chExt cx="3268971" cy="13716000"/>
          </a:xfrm>
        </p:grpSpPr>
        <p:pic>
          <p:nvPicPr>
            <p:cNvPr name="Picture 3" id="3"/>
            <p:cNvPicPr>
              <a:picLocks noChangeAspect="true"/>
            </p:cNvPicPr>
            <p:nvPr/>
          </p:nvPicPr>
          <p:blipFill>
            <a:blip r:embed="rId2"/>
            <a:srcRect l="56962" t="0" r="27144" b="0"/>
            <a:stretch>
              <a:fillRect/>
            </a:stretch>
          </p:blipFill>
          <p:spPr>
            <a:xfrm flipH="false" flipV="false">
              <a:off x="0" y="0"/>
              <a:ext cx="3268971" cy="13716000"/>
            </a:xfrm>
            <a:prstGeom prst="rect">
              <a:avLst/>
            </a:prstGeom>
          </p:spPr>
        </p:pic>
      </p:grpSp>
      <p:grpSp>
        <p:nvGrpSpPr>
          <p:cNvPr name="Group 4" id="4"/>
          <p:cNvGrpSpPr/>
          <p:nvPr/>
        </p:nvGrpSpPr>
        <p:grpSpPr>
          <a:xfrm rot="0">
            <a:off x="-2366" y="0"/>
            <a:ext cx="2451728" cy="10287000"/>
            <a:chOff x="0" y="0"/>
            <a:chExt cx="3268971" cy="13716000"/>
          </a:xfrm>
        </p:grpSpPr>
        <p:pic>
          <p:nvPicPr>
            <p:cNvPr name="Picture 5" id="5"/>
            <p:cNvPicPr>
              <a:picLocks noChangeAspect="true"/>
            </p:cNvPicPr>
            <p:nvPr/>
          </p:nvPicPr>
          <p:blipFill>
            <a:blip r:embed="rId3"/>
            <a:srcRect l="41062" t="0" r="41062" b="0"/>
            <a:stretch>
              <a:fillRect/>
            </a:stretch>
          </p:blipFill>
          <p:spPr>
            <a:xfrm flipH="false" flipV="false">
              <a:off x="0" y="0"/>
              <a:ext cx="3268971" cy="13716000"/>
            </a:xfrm>
            <a:prstGeom prst="rect">
              <a:avLst/>
            </a:prstGeom>
          </p:spPr>
        </p:pic>
      </p:grpSp>
      <p:grpSp>
        <p:nvGrpSpPr>
          <p:cNvPr name="Group 6" id="6"/>
          <p:cNvGrpSpPr/>
          <p:nvPr/>
        </p:nvGrpSpPr>
        <p:grpSpPr>
          <a:xfrm rot="-5400000">
            <a:off x="8533876" y="166445"/>
            <a:ext cx="1220249" cy="19617198"/>
            <a:chOff x="0" y="0"/>
            <a:chExt cx="344801" cy="5543149"/>
          </a:xfrm>
        </p:grpSpPr>
        <p:sp>
          <p:nvSpPr>
            <p:cNvPr name="Freeform 7" id="7"/>
            <p:cNvSpPr/>
            <p:nvPr/>
          </p:nvSpPr>
          <p:spPr>
            <a:xfrm flipH="false" flipV="false" rot="0">
              <a:off x="0" y="0"/>
              <a:ext cx="344801" cy="5543149"/>
            </a:xfrm>
            <a:custGeom>
              <a:avLst/>
              <a:gdLst/>
              <a:ahLst/>
              <a:cxnLst/>
              <a:rect r="r" b="b" t="t" l="l"/>
              <a:pathLst>
                <a:path h="5543149" w="344801">
                  <a:moveTo>
                    <a:pt x="0" y="0"/>
                  </a:moveTo>
                  <a:lnTo>
                    <a:pt x="344801" y="0"/>
                  </a:lnTo>
                  <a:lnTo>
                    <a:pt x="344801" y="5543149"/>
                  </a:lnTo>
                  <a:lnTo>
                    <a:pt x="0" y="5543149"/>
                  </a:lnTo>
                  <a:close/>
                </a:path>
              </a:pathLst>
            </a:custGeom>
            <a:solidFill>
              <a:srgbClr val="FFFFFF"/>
            </a:solidFill>
          </p:spPr>
        </p:sp>
        <p:sp>
          <p:nvSpPr>
            <p:cNvPr name="TextBox 8" id="8"/>
            <p:cNvSpPr txBox="true"/>
            <p:nvPr/>
          </p:nvSpPr>
          <p:spPr>
            <a:xfrm>
              <a:off x="0" y="-38100"/>
              <a:ext cx="344801" cy="5581249"/>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3287562" y="1844436"/>
            <a:ext cx="11712875" cy="1194435"/>
          </a:xfrm>
          <a:prstGeom prst="rect">
            <a:avLst/>
          </a:prstGeom>
        </p:spPr>
        <p:txBody>
          <a:bodyPr anchor="t" rtlCol="false" tIns="0" lIns="0" bIns="0" rIns="0">
            <a:spAutoFit/>
          </a:bodyPr>
          <a:lstStyle/>
          <a:p>
            <a:pPr algn="ctr">
              <a:lnSpc>
                <a:spcPts val="8820"/>
              </a:lnSpc>
            </a:pPr>
            <a:r>
              <a:rPr lang="en-US" sz="9000">
                <a:solidFill>
                  <a:srgbClr val="004AAD"/>
                </a:solidFill>
                <a:latin typeface="Roboto Bold"/>
              </a:rPr>
              <a:t>Nous contacter</a:t>
            </a:r>
          </a:p>
        </p:txBody>
      </p:sp>
      <p:sp>
        <p:nvSpPr>
          <p:cNvPr name="TextBox 10" id="10"/>
          <p:cNvSpPr txBox="true"/>
          <p:nvPr/>
        </p:nvSpPr>
        <p:spPr>
          <a:xfrm rot="0">
            <a:off x="2752432" y="3689160"/>
            <a:ext cx="12669738" cy="4556139"/>
          </a:xfrm>
          <a:prstGeom prst="rect">
            <a:avLst/>
          </a:prstGeom>
        </p:spPr>
        <p:txBody>
          <a:bodyPr anchor="t" rtlCol="false" tIns="0" lIns="0" bIns="0" rIns="0">
            <a:spAutoFit/>
          </a:bodyPr>
          <a:lstStyle/>
          <a:p>
            <a:pPr algn="ctr">
              <a:lnSpc>
                <a:spcPts val="4549"/>
              </a:lnSpc>
              <a:spcBef>
                <a:spcPct val="0"/>
              </a:spcBef>
            </a:pPr>
            <a:r>
              <a:rPr lang="en-US" sz="3249">
                <a:solidFill>
                  <a:srgbClr val="FFFFFF"/>
                </a:solidFill>
                <a:latin typeface="Open Sans Bold"/>
              </a:rPr>
              <a:t>Nos Agences :</a:t>
            </a:r>
          </a:p>
          <a:p>
            <a:pPr algn="ctr">
              <a:lnSpc>
                <a:spcPts val="4549"/>
              </a:lnSpc>
              <a:spcBef>
                <a:spcPct val="0"/>
              </a:spcBef>
            </a:pPr>
            <a:r>
              <a:rPr lang="en-US" sz="3249">
                <a:solidFill>
                  <a:srgbClr val="FFFFFF"/>
                </a:solidFill>
                <a:latin typeface="Open Sans Bold"/>
              </a:rPr>
              <a:t>9 agences, et 41 postes au Tchad</a:t>
            </a:r>
          </a:p>
          <a:p>
            <a:pPr algn="ctr">
              <a:lnSpc>
                <a:spcPts val="4549"/>
              </a:lnSpc>
              <a:spcBef>
                <a:spcPct val="0"/>
              </a:spcBef>
            </a:pPr>
            <a:r>
              <a:rPr lang="en-US" sz="3249">
                <a:solidFill>
                  <a:srgbClr val="FFFFFF"/>
                </a:solidFill>
                <a:latin typeface="Open Sans Bold"/>
              </a:rPr>
              <a:t>Cameroun : Ngaoundéré, Douala, Kribi</a:t>
            </a:r>
          </a:p>
          <a:p>
            <a:pPr algn="ctr">
              <a:lnSpc>
                <a:spcPts val="4549"/>
              </a:lnSpc>
              <a:spcBef>
                <a:spcPct val="0"/>
              </a:spcBef>
            </a:pPr>
            <a:r>
              <a:rPr lang="en-US" sz="3249">
                <a:solidFill>
                  <a:srgbClr val="FFFFFF"/>
                </a:solidFill>
                <a:latin typeface="Open Sans Bold"/>
              </a:rPr>
              <a:t>Soudan : Khartoum, Port Soudan</a:t>
            </a:r>
          </a:p>
          <a:p>
            <a:pPr algn="ctr">
              <a:lnSpc>
                <a:spcPts val="4549"/>
              </a:lnSpc>
              <a:spcBef>
                <a:spcPct val="0"/>
              </a:spcBef>
            </a:pPr>
            <a:r>
              <a:rPr lang="en-US" sz="3249">
                <a:solidFill>
                  <a:srgbClr val="FFFFFF"/>
                </a:solidFill>
                <a:latin typeface="Open Sans Bold"/>
              </a:rPr>
              <a:t>Libye : représentation à Benghazi</a:t>
            </a:r>
          </a:p>
          <a:p>
            <a:pPr algn="ctr">
              <a:lnSpc>
                <a:spcPts val="4549"/>
              </a:lnSpc>
              <a:spcBef>
                <a:spcPct val="0"/>
              </a:spcBef>
            </a:pPr>
          </a:p>
          <a:p>
            <a:pPr algn="ctr">
              <a:lnSpc>
                <a:spcPts val="4549"/>
              </a:lnSpc>
              <a:spcBef>
                <a:spcPct val="0"/>
              </a:spcBef>
            </a:pPr>
            <a:r>
              <a:rPr lang="en-US" sz="3249">
                <a:solidFill>
                  <a:srgbClr val="FFFFFF"/>
                </a:solidFill>
                <a:latin typeface="Open Sans Bold"/>
              </a:rPr>
              <a:t>www.bnft-tchad.com         contact@bnft-tchad.com  </a:t>
            </a:r>
          </a:p>
          <a:p>
            <a:pPr algn="ctr">
              <a:lnSpc>
                <a:spcPts val="4549"/>
              </a:lnSpc>
              <a:spcBef>
                <a:spcPct val="0"/>
              </a:spcBef>
            </a:pPr>
            <a:r>
              <a:rPr lang="en-US" sz="3249">
                <a:solidFill>
                  <a:srgbClr val="FFFFFF"/>
                </a:solidFill>
                <a:latin typeface="Open Sans Bold"/>
              </a:rPr>
              <a:t>BP : 1095 N’Djamena-Tchad  00235 22 52 35 04. 00235  22522466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DAF5fYiIET0</dc:identifier>
  <dcterms:modified xsi:type="dcterms:W3CDTF">2011-08-01T06:04:30Z</dcterms:modified>
  <cp:revision>1</cp:revision>
  <dc:title>Blue Modern Company Profile Presentation</dc:title>
</cp:coreProperties>
</file>