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4" r:id="rId7"/>
    <p:sldId id="267" r:id="rId8"/>
    <p:sldId id="268" r:id="rId9"/>
    <p:sldId id="269" r:id="rId10"/>
    <p:sldId id="265" r:id="rId11"/>
    <p:sldId id="266" r:id="rId12"/>
    <p:sldId id="262" r:id="rId13"/>
    <p:sldId id="263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89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128" y="1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notesMaster" Target="notesMasters/notesMaster1.xml" /><Relationship Id="rId10" Type="http://schemas.openxmlformats.org/officeDocument/2006/relationships/slide" Target="slides/slide9.xml" /><Relationship Id="rId1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6786B-8F58-C848-BBBD-84456190F3EF}" type="datetimeFigureOut">
              <a:rPr lang="fr-FR" smtClean="0"/>
              <a:t>08/01/2024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7C7F0-0839-2B48-A02C-E5DBD0438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402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7C7F0-0839-2B48-A02C-E5DBD0438B2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24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7C7F0-0839-2B48-A02C-E5DBD0438B2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02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A38E8-36C4-41AB-BAFF-10E73CC7B919}" type="datetimeFigureOut">
              <a:rPr lang="fr-CA" smtClean="0"/>
              <a:t>2024-01-08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E9871-D3D8-4325-B57A-B5244800FD3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478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A38E8-36C4-41AB-BAFF-10E73CC7B919}" type="datetimeFigureOut">
              <a:rPr lang="fr-CA" smtClean="0"/>
              <a:t>2024-01-08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E9871-D3D8-4325-B57A-B5244800FD3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62236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A38E8-36C4-41AB-BAFF-10E73CC7B919}" type="datetimeFigureOut">
              <a:rPr lang="fr-CA" smtClean="0"/>
              <a:t>2024-01-08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E9871-D3D8-4325-B57A-B5244800FD3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9953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A38E8-36C4-41AB-BAFF-10E73CC7B919}" type="datetimeFigureOut">
              <a:rPr lang="fr-CA" smtClean="0"/>
              <a:t>2024-01-08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E9871-D3D8-4325-B57A-B5244800FD3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839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A38E8-36C4-41AB-BAFF-10E73CC7B919}" type="datetimeFigureOut">
              <a:rPr lang="fr-CA" smtClean="0"/>
              <a:t>2024-01-08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E9871-D3D8-4325-B57A-B5244800FD3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026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A38E8-36C4-41AB-BAFF-10E73CC7B919}" type="datetimeFigureOut">
              <a:rPr lang="fr-CA" smtClean="0"/>
              <a:t>2024-01-08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E9871-D3D8-4325-B57A-B5244800FD3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77207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A38E8-36C4-41AB-BAFF-10E73CC7B919}" type="datetimeFigureOut">
              <a:rPr lang="fr-CA" smtClean="0"/>
              <a:t>2024-01-08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E9871-D3D8-4325-B57A-B5244800FD3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19614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A38E8-36C4-41AB-BAFF-10E73CC7B919}" type="datetimeFigureOut">
              <a:rPr lang="fr-CA" smtClean="0"/>
              <a:t>2024-01-08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E9871-D3D8-4325-B57A-B5244800FD3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09792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A38E8-36C4-41AB-BAFF-10E73CC7B919}" type="datetimeFigureOut">
              <a:rPr lang="fr-CA" smtClean="0"/>
              <a:t>2024-01-08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E9871-D3D8-4325-B57A-B5244800FD3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313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A38E8-36C4-41AB-BAFF-10E73CC7B919}" type="datetimeFigureOut">
              <a:rPr lang="fr-CA" smtClean="0"/>
              <a:t>2024-01-08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E9871-D3D8-4325-B57A-B5244800FD3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5792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A38E8-36C4-41AB-BAFF-10E73CC7B919}" type="datetimeFigureOut">
              <a:rPr lang="fr-CA" smtClean="0"/>
              <a:t>2024-01-08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E9871-D3D8-4325-B57A-B5244800FD3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385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A38E8-36C4-41AB-BAFF-10E73CC7B919}" type="datetimeFigureOut">
              <a:rPr lang="fr-CA" smtClean="0"/>
              <a:t>2024-01-08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E9871-D3D8-4325-B57A-B5244800FD3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7693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 /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3.pn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 /><Relationship Id="rId7" Type="http://schemas.openxmlformats.org/officeDocument/2006/relationships/image" Target="../media/image8.sv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7.png" /><Relationship Id="rId5" Type="http://schemas.openxmlformats.org/officeDocument/2006/relationships/image" Target="../media/image6.svg" /><Relationship Id="rId4" Type="http://schemas.openxmlformats.org/officeDocument/2006/relationships/image" Target="../media/image5.png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6.jpeg" /><Relationship Id="rId4" Type="http://schemas.openxmlformats.org/officeDocument/2006/relationships/image" Target="../media/image15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8156" y="1916834"/>
            <a:ext cx="11019934" cy="119427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fr-FR" sz="3600" b="1" dirty="0">
                <a:latin typeface="Bodoni MT" panose="02070603080606020203" pitchFamily="18" charset="0"/>
              </a:rPr>
              <a:t>4</a:t>
            </a:r>
            <a:r>
              <a:rPr lang="fr-FR" sz="3600" b="1" baseline="30000" dirty="0">
                <a:latin typeface="Bodoni MT" panose="02070603080606020203" pitchFamily="18" charset="0"/>
              </a:rPr>
              <a:t>e</a:t>
            </a:r>
            <a:r>
              <a:rPr lang="fr-FR" sz="3600" b="1" dirty="0">
                <a:latin typeface="Bodoni MT" panose="02070603080606020203" pitchFamily="18" charset="0"/>
              </a:rPr>
              <a:t> Forum Tripartite Cameroun-RCA-Tchad sur le transit des marchandises par les ports de Douala et Kribi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95600" y="4489562"/>
            <a:ext cx="6400800" cy="69492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Par : Mme MOUDISSA </a:t>
            </a:r>
            <a:r>
              <a:rPr lang="fr-FR" b="1" dirty="0" err="1">
                <a:solidFill>
                  <a:srgbClr val="002060"/>
                </a:solidFill>
              </a:rPr>
              <a:t>Angele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91372"/>
            <a:ext cx="12192000" cy="466627"/>
          </a:xfrm>
          <a:prstGeom prst="rect">
            <a:avLst/>
          </a:prstGeom>
          <a:solidFill>
            <a:srgbClr val="50A0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doni MT" pitchFamily="18" charset="0"/>
              </a:rPr>
              <a:t>CONSEIL NATIONAL DES CHARGEURS DU CAMEROUN (CNCC)</a:t>
            </a:r>
          </a:p>
        </p:txBody>
      </p:sp>
      <p:pic>
        <p:nvPicPr>
          <p:cNvPr id="4" name="Image 3" descr="Logo CNCC b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3873" y="89061"/>
            <a:ext cx="1950599" cy="174527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12587" y="4900960"/>
            <a:ext cx="5222910" cy="427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tx2">
                    <a:lumMod val="75000"/>
                  </a:schemeClr>
                </a:solidFill>
                <a:latin typeface="Bodoni MT" panose="02070603080606020203" pitchFamily="18" charset="0"/>
              </a:rPr>
              <a:t>CONSEILLER TECHNIQUE N.3</a:t>
            </a:r>
            <a:r>
              <a:rPr lang="fr-FR" sz="1600" dirty="0">
                <a:solidFill>
                  <a:schemeClr val="tx2">
                    <a:lumMod val="75000"/>
                  </a:schemeClr>
                </a:solidFill>
                <a:latin typeface="Bodoni MT" panose="02070603080606020203" pitchFamily="18" charset="0"/>
              </a:rPr>
              <a:t> (CNCC)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677971" y="3324405"/>
            <a:ext cx="9558780" cy="6383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u="sng" dirty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Atelier 3 :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fr-FR" sz="2800" b="1" dirty="0">
                <a:latin typeface="Bodoni MT" panose="02070603080606020203" pitchFamily="18" charset="0"/>
              </a:rPr>
              <a:t>Difficultés et avancées sur les corridors de transits</a:t>
            </a:r>
            <a:endParaRPr lang="fr-FR" sz="3200" b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89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6391372"/>
            <a:ext cx="12192000" cy="466627"/>
          </a:xfrm>
          <a:prstGeom prst="rect">
            <a:avLst/>
          </a:prstGeom>
          <a:solidFill>
            <a:srgbClr val="50A0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doni MT" pitchFamily="18" charset="0"/>
              </a:rPr>
              <a:t>CONSEIL NATIONAL DES CHARGEURS DU CAMEROUN (CNCC)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203981"/>
            <a:ext cx="12192000" cy="63913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INTRODUCTION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0308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ACTIONS MENEES SUR LES CORRIDORS</a:t>
            </a:r>
            <a:endParaRPr lang="fr-CA" sz="20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73526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PERSPECTIVES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0616" y="0"/>
            <a:ext cx="518474" cy="63913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MAGASINS DE STOCKAGE</a:t>
            </a:r>
            <a:endParaRPr lang="fr-CA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D36D2D-6B31-1F46-AC0E-66AD5690F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872565"/>
            <a:ext cx="4956753" cy="36922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F2DCB7-462E-9A41-A20E-3A236CB27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74" y="872565"/>
            <a:ext cx="4956752" cy="36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70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6391372"/>
            <a:ext cx="12192000" cy="466627"/>
          </a:xfrm>
          <a:prstGeom prst="rect">
            <a:avLst/>
          </a:prstGeom>
          <a:solidFill>
            <a:srgbClr val="50A0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doni MT" pitchFamily="18" charset="0"/>
              </a:rPr>
              <a:t>CONSEIL NATIONAL DES CHARGEURS DU CAMEROUN (CNCC)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184524"/>
            <a:ext cx="12192000" cy="63913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INTRODUCTION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0308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ACTIONS MENEES SUR LES CORRIDORS</a:t>
            </a:r>
            <a:endParaRPr lang="fr-CA" sz="20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73526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PERSPECTIVES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0616" y="0"/>
            <a:ext cx="518474" cy="63913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MAGASINS DE STOCKAGE</a:t>
            </a:r>
            <a:endParaRPr lang="fr-CA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050033-5468-084D-A229-3C425F219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23" y="1147864"/>
            <a:ext cx="4523361" cy="30155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6D37A3-EF15-8143-AE46-F93941383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70" y="788650"/>
            <a:ext cx="5180127" cy="385142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D1B6D4D-C553-A64B-AC55-B1770E152091}"/>
              </a:ext>
            </a:extLst>
          </p:cNvPr>
          <p:cNvSpPr txBox="1"/>
          <p:nvPr/>
        </p:nvSpPr>
        <p:spPr>
          <a:xfrm>
            <a:off x="2335126" y="4367418"/>
            <a:ext cx="339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DOUALA ZONE PORTUAIRE PAD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AFC9ACB-8C00-5F4C-A7FE-88C7306E7A83}"/>
              </a:ext>
            </a:extLst>
          </p:cNvPr>
          <p:cNvSpPr txBox="1"/>
          <p:nvPr/>
        </p:nvSpPr>
        <p:spPr>
          <a:xfrm>
            <a:off x="8655820" y="4736750"/>
            <a:ext cx="642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TIKO</a:t>
            </a:r>
          </a:p>
        </p:txBody>
      </p:sp>
    </p:spTree>
    <p:extLst>
      <p:ext uri="{BB962C8B-B14F-4D97-AF65-F5344CB8AC3E}">
        <p14:creationId xmlns:p14="http://schemas.microsoft.com/office/powerpoint/2010/main" val="4124505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6391372"/>
            <a:ext cx="12192000" cy="466627"/>
          </a:xfrm>
          <a:prstGeom prst="rect">
            <a:avLst/>
          </a:prstGeom>
          <a:solidFill>
            <a:srgbClr val="50A0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doni MT" pitchFamily="18" charset="0"/>
              </a:rPr>
              <a:t>CONSEIL NATIONAL DES CHARGEURS DU CAMEROUN (CNCC)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3913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INTRODUCTION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73842" y="0"/>
            <a:ext cx="12192000" cy="63913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9" name="Rectangle 28"/>
          <p:cNvSpPr/>
          <p:nvPr/>
        </p:nvSpPr>
        <p:spPr>
          <a:xfrm>
            <a:off x="590308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ACTIONS MENEES SUR LES CORRIDORS</a:t>
            </a:r>
            <a:endParaRPr lang="fr-CA" sz="20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73526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CONCLUSION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0616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CENTRES DE VIE</a:t>
            </a:r>
            <a:endParaRPr lang="fr-CA" sz="20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0924" y="0"/>
            <a:ext cx="518474" cy="63913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PERSPECTIVES</a:t>
            </a:r>
            <a:endParaRPr lang="fr-CA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3D1372C-F904-4BC7-A28F-FFE8E44B3D1F}"/>
              </a:ext>
            </a:extLst>
          </p:cNvPr>
          <p:cNvGrpSpPr/>
          <p:nvPr/>
        </p:nvGrpSpPr>
        <p:grpSpPr>
          <a:xfrm>
            <a:off x="8617462" y="0"/>
            <a:ext cx="3024000" cy="6274340"/>
            <a:chOff x="8154000" y="-230158"/>
            <a:chExt cx="3960000" cy="7088158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7DAA9A8-8EB7-41DC-BCAF-6A60F87F2A8D}"/>
                </a:ext>
              </a:extLst>
            </p:cNvPr>
            <p:cNvSpPr/>
            <p:nvPr/>
          </p:nvSpPr>
          <p:spPr>
            <a:xfrm>
              <a:off x="8154000" y="-228600"/>
              <a:ext cx="3960000" cy="7086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M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CC77DEFD-4D40-4E6C-8D6D-9918C03B4A8E}"/>
                </a:ext>
              </a:extLst>
            </p:cNvPr>
            <p:cNvSpPr/>
            <p:nvPr/>
          </p:nvSpPr>
          <p:spPr>
            <a:xfrm>
              <a:off x="9448800" y="561972"/>
              <a:ext cx="1602857" cy="138276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400" b="1" dirty="0">
                  <a:solidFill>
                    <a:schemeClr val="bg1"/>
                  </a:solidFill>
                  <a:latin typeface="Lucida Fax" panose="02060602050505020204" pitchFamily="18" charset="0"/>
                </a:rPr>
                <a:t>3</a:t>
              </a:r>
              <a:endParaRPr lang="fr-CM" sz="5400" b="1" dirty="0">
                <a:solidFill>
                  <a:schemeClr val="bg1"/>
                </a:solidFill>
                <a:latin typeface="Lucida Fax" panose="02060602050505020204" pitchFamily="18" charset="0"/>
              </a:endParaRP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17652A6-933B-490E-9715-35FC0A206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1203" y="-230158"/>
              <a:ext cx="899298" cy="899298"/>
            </a:xfrm>
            <a:prstGeom prst="rect">
              <a:avLst/>
            </a:prstGeom>
            <a:grpFill/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3D7B199-0F51-46DF-AAAD-ED3243C56B9D}"/>
              </a:ext>
            </a:extLst>
          </p:cNvPr>
          <p:cNvGrpSpPr/>
          <p:nvPr/>
        </p:nvGrpSpPr>
        <p:grpSpPr>
          <a:xfrm>
            <a:off x="5501389" y="0"/>
            <a:ext cx="3015395" cy="6391371"/>
            <a:chOff x="4090600" y="-230158"/>
            <a:chExt cx="3960000" cy="7088158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972938-A665-4D4A-AA09-5C8D5C04EBFA}"/>
                </a:ext>
              </a:extLst>
            </p:cNvPr>
            <p:cNvSpPr/>
            <p:nvPr/>
          </p:nvSpPr>
          <p:spPr>
            <a:xfrm>
              <a:off x="4090600" y="-228600"/>
              <a:ext cx="3960000" cy="7086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M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0CC5062-167C-469B-BE06-82607DBEFD95}"/>
                </a:ext>
              </a:extLst>
            </p:cNvPr>
            <p:cNvSpPr/>
            <p:nvPr/>
          </p:nvSpPr>
          <p:spPr>
            <a:xfrm>
              <a:off x="5288650" y="561973"/>
              <a:ext cx="1607431" cy="135744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400" b="1" dirty="0">
                  <a:solidFill>
                    <a:schemeClr val="bg1">
                      <a:lumMod val="95000"/>
                    </a:schemeClr>
                  </a:solidFill>
                  <a:latin typeface="Lucida Fax" panose="02060602050505020204" pitchFamily="18" charset="0"/>
                </a:rPr>
                <a:t>2</a:t>
              </a:r>
              <a:endParaRPr lang="fr-CM" sz="5400" b="1" dirty="0">
                <a:solidFill>
                  <a:schemeClr val="bg1">
                    <a:lumMod val="95000"/>
                  </a:schemeClr>
                </a:solidFill>
                <a:latin typeface="Lucida Fax" panose="02060602050505020204" pitchFamily="18" charset="0"/>
              </a:endParaRP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36CC6685-8B10-47EC-9EDE-E731968CF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776" y="-230158"/>
              <a:ext cx="899299" cy="899298"/>
            </a:xfrm>
            <a:prstGeom prst="rect">
              <a:avLst/>
            </a:prstGeom>
            <a:grpFill/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A13E414-902C-464B-9B83-CAC6D23A4EE4}"/>
              </a:ext>
            </a:extLst>
          </p:cNvPr>
          <p:cNvGrpSpPr/>
          <p:nvPr/>
        </p:nvGrpSpPr>
        <p:grpSpPr>
          <a:xfrm>
            <a:off x="2392340" y="1379"/>
            <a:ext cx="2972580" cy="6272961"/>
            <a:chOff x="50800" y="-228600"/>
            <a:chExt cx="3960000" cy="70866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7914A77-0107-498B-8CDE-092F906F28CF}"/>
                </a:ext>
              </a:extLst>
            </p:cNvPr>
            <p:cNvSpPr/>
            <p:nvPr/>
          </p:nvSpPr>
          <p:spPr>
            <a:xfrm>
              <a:off x="50800" y="-228600"/>
              <a:ext cx="3960000" cy="7086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M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549B376-3B03-41D2-A30F-62ECE3D436F2}"/>
                </a:ext>
              </a:extLst>
            </p:cNvPr>
            <p:cNvSpPr/>
            <p:nvPr/>
          </p:nvSpPr>
          <p:spPr>
            <a:xfrm>
              <a:off x="1128500" y="561972"/>
              <a:ext cx="1630583" cy="138276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400" b="1" dirty="0">
                  <a:solidFill>
                    <a:schemeClr val="bg1">
                      <a:lumMod val="95000"/>
                    </a:schemeClr>
                  </a:solidFill>
                  <a:latin typeface="Lucida Fax" panose="02060602050505020204" pitchFamily="18" charset="0"/>
                </a:rPr>
                <a:t>1</a:t>
              </a:r>
              <a:endParaRPr lang="fr-CM" sz="5400" b="1" dirty="0">
                <a:solidFill>
                  <a:schemeClr val="bg1">
                    <a:lumMod val="95000"/>
                  </a:schemeClr>
                </a:solidFill>
                <a:latin typeface="Lucida Fax" panose="02060602050505020204" pitchFamily="18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B9F5539-A929-4C5A-ABBF-B25727B736A8}"/>
                </a:ext>
              </a:extLst>
            </p:cNvPr>
            <p:cNvSpPr txBox="1"/>
            <p:nvPr/>
          </p:nvSpPr>
          <p:spPr>
            <a:xfrm>
              <a:off x="313369" y="4126318"/>
              <a:ext cx="3479524" cy="10778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accent6">
                      <a:lumMod val="50000"/>
                    </a:schemeClr>
                  </a:solidFill>
                  <a:latin typeface="Avenir Next LT Pro" panose="020B0504020202020204" pitchFamily="34" charset="0"/>
                </a:rPr>
                <a:t>Enquête de l’OT-CNCC</a:t>
              </a:r>
              <a:endParaRPr lang="fr-CM" sz="2800" b="1" dirty="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endParaRP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F8039BA3-B3BA-434D-B001-5F8E0E3A2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6" y="-215383"/>
              <a:ext cx="792131" cy="792130"/>
            </a:xfrm>
            <a:prstGeom prst="rect">
              <a:avLst/>
            </a:prstGeom>
            <a:grpFill/>
          </p:spPr>
        </p:pic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4B9F5539-A929-4C5A-ABBF-B25727B736A8}"/>
              </a:ext>
            </a:extLst>
          </p:cNvPr>
          <p:cNvSpPr txBox="1"/>
          <p:nvPr/>
        </p:nvSpPr>
        <p:spPr>
          <a:xfrm>
            <a:off x="5746180" y="3425405"/>
            <a:ext cx="2611910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rPr>
              <a:t>Collecte de données dans les Centres de vie</a:t>
            </a:r>
            <a:endParaRPr lang="fr-CM" sz="2800" b="1" dirty="0">
              <a:solidFill>
                <a:schemeClr val="accent6">
                  <a:lumMod val="5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B9F5539-A929-4C5A-ABBF-B25727B736A8}"/>
              </a:ext>
            </a:extLst>
          </p:cNvPr>
          <p:cNvSpPr txBox="1"/>
          <p:nvPr/>
        </p:nvSpPr>
        <p:spPr>
          <a:xfrm>
            <a:off x="8847411" y="3640848"/>
            <a:ext cx="2611910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rPr>
              <a:t>Finaliser les chantiers entamés</a:t>
            </a:r>
            <a:endParaRPr lang="fr-CM" sz="2800" b="1" dirty="0">
              <a:solidFill>
                <a:schemeClr val="accent6">
                  <a:lumMod val="50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80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6391372"/>
            <a:ext cx="12192000" cy="466627"/>
          </a:xfrm>
          <a:prstGeom prst="rect">
            <a:avLst/>
          </a:prstGeom>
          <a:solidFill>
            <a:srgbClr val="50A0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doni MT" pitchFamily="18" charset="0"/>
              </a:rPr>
              <a:t>CONSEIL NATIONAL DES CHARGEURS DU CAMEROUN (CNCC)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3913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INTRODUCTION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9545" y="233313"/>
            <a:ext cx="12192000" cy="63913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9" name="Rectangle 28"/>
          <p:cNvSpPr/>
          <p:nvPr/>
        </p:nvSpPr>
        <p:spPr>
          <a:xfrm>
            <a:off x="590308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ACTIONS MENEES SUR LES CORRIDORS</a:t>
            </a:r>
            <a:endParaRPr lang="fr-CA" sz="20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0616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CENTRES DE VIE</a:t>
            </a:r>
            <a:endParaRPr lang="fr-CA" sz="20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0924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PERSPECTIVES</a:t>
            </a:r>
            <a:endParaRPr lang="fr-CA" sz="20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1232" y="0"/>
            <a:ext cx="518474" cy="63913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CONCLUSION</a:t>
            </a:r>
            <a:endParaRPr lang="fr-CA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295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à coins arrondis 52"/>
          <p:cNvSpPr/>
          <p:nvPr/>
        </p:nvSpPr>
        <p:spPr>
          <a:xfrm>
            <a:off x="2200751" y="5403301"/>
            <a:ext cx="2889723" cy="565608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00206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CONCLUSION</a:t>
            </a:r>
            <a:endParaRPr lang="fr-CA" sz="2800" b="1" dirty="0">
              <a:solidFill>
                <a:srgbClr val="002060"/>
              </a:solidFill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</p:txBody>
      </p:sp>
      <p:sp>
        <p:nvSpPr>
          <p:cNvPr id="52" name="Rectangle à coins arrondis 51"/>
          <p:cNvSpPr/>
          <p:nvPr/>
        </p:nvSpPr>
        <p:spPr>
          <a:xfrm>
            <a:off x="3174966" y="4112669"/>
            <a:ext cx="3318231" cy="565608"/>
          </a:xfrm>
          <a:prstGeom prst="round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00206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PERSPECTIVES</a:t>
            </a:r>
            <a:endParaRPr lang="fr-CA" sz="2800" b="1" dirty="0">
              <a:solidFill>
                <a:srgbClr val="002060"/>
              </a:solidFill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</p:txBody>
      </p:sp>
      <p:sp>
        <p:nvSpPr>
          <p:cNvPr id="51" name="Rectangle à coins arrondis 50"/>
          <p:cNvSpPr/>
          <p:nvPr/>
        </p:nvSpPr>
        <p:spPr>
          <a:xfrm>
            <a:off x="3462231" y="2787392"/>
            <a:ext cx="3462231" cy="565608"/>
          </a:xfrm>
          <a:prstGeom prst="round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00206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CENTRES DE VIE</a:t>
            </a:r>
            <a:endParaRPr lang="fr-CA" sz="2800" b="1" dirty="0">
              <a:solidFill>
                <a:srgbClr val="002060"/>
              </a:solidFill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</p:txBody>
      </p:sp>
      <p:sp>
        <p:nvSpPr>
          <p:cNvPr id="50" name="Rectangle à coins arrondis 49"/>
          <p:cNvSpPr/>
          <p:nvPr/>
        </p:nvSpPr>
        <p:spPr>
          <a:xfrm>
            <a:off x="3106381" y="1659439"/>
            <a:ext cx="7272532" cy="565608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00206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ACTIONS DU CNCC SUR LES CORRIDORS</a:t>
            </a:r>
            <a:endParaRPr lang="fr-CA" sz="2800" b="1" dirty="0">
              <a:solidFill>
                <a:srgbClr val="002060"/>
              </a:solidFill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2200751" y="405353"/>
            <a:ext cx="3615587" cy="565608"/>
          </a:xfrm>
          <a:prstGeom prst="round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00206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INTRODUTION</a:t>
            </a:r>
            <a:endParaRPr lang="fr-CA" sz="2800" b="1" dirty="0">
              <a:solidFill>
                <a:srgbClr val="002060"/>
              </a:solidFill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</p:txBody>
      </p:sp>
      <p:sp>
        <p:nvSpPr>
          <p:cNvPr id="81" name="AutoShape 5"/>
          <p:cNvSpPr>
            <a:spLocks noChangeArrowheads="1"/>
          </p:cNvSpPr>
          <p:nvPr/>
        </p:nvSpPr>
        <p:spPr bwMode="ltGray">
          <a:xfrm rot="5400000" flipH="1">
            <a:off x="-3217767" y="-244462"/>
            <a:ext cx="6435534" cy="6924461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38" name="Image 137" descr="tab-slide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06076"/>
            <a:ext cx="3000977" cy="257220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0" y="6391372"/>
            <a:ext cx="12192000" cy="466627"/>
          </a:xfrm>
          <a:prstGeom prst="rect">
            <a:avLst/>
          </a:prstGeom>
          <a:solidFill>
            <a:srgbClr val="50A0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doni MT" pitchFamily="18" charset="0"/>
              </a:rPr>
              <a:t>CONSEIL NATIONAL DES CHARGEURS DU CAMEROUN (CNCC)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2056751" y="535382"/>
            <a:ext cx="288000" cy="288000"/>
            <a:chOff x="2207580" y="563662"/>
            <a:chExt cx="288000" cy="288000"/>
          </a:xfrm>
        </p:grpSpPr>
        <p:sp>
          <p:nvSpPr>
            <p:cNvPr id="35" name="Ellipse 34"/>
            <p:cNvSpPr/>
            <p:nvPr/>
          </p:nvSpPr>
          <p:spPr>
            <a:xfrm>
              <a:off x="2207580" y="563662"/>
              <a:ext cx="288000" cy="288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" name="Ellipse 1"/>
            <p:cNvSpPr/>
            <p:nvPr/>
          </p:nvSpPr>
          <p:spPr>
            <a:xfrm>
              <a:off x="2243580" y="603316"/>
              <a:ext cx="216000" cy="21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2998381" y="1782642"/>
            <a:ext cx="288000" cy="288000"/>
            <a:chOff x="2207580" y="563662"/>
            <a:chExt cx="288000" cy="288000"/>
          </a:xfrm>
        </p:grpSpPr>
        <p:sp>
          <p:nvSpPr>
            <p:cNvPr id="38" name="Ellipse 37"/>
            <p:cNvSpPr/>
            <p:nvPr/>
          </p:nvSpPr>
          <p:spPr>
            <a:xfrm>
              <a:off x="2207580" y="563662"/>
              <a:ext cx="288000" cy="288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9" name="Ellipse 38"/>
            <p:cNvSpPr/>
            <p:nvPr/>
          </p:nvSpPr>
          <p:spPr>
            <a:xfrm>
              <a:off x="2243580" y="603316"/>
              <a:ext cx="216000" cy="216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3318231" y="2929768"/>
            <a:ext cx="288000" cy="288000"/>
            <a:chOff x="2207580" y="563662"/>
            <a:chExt cx="288000" cy="288000"/>
          </a:xfrm>
        </p:grpSpPr>
        <p:sp>
          <p:nvSpPr>
            <p:cNvPr id="41" name="Ellipse 40"/>
            <p:cNvSpPr/>
            <p:nvPr/>
          </p:nvSpPr>
          <p:spPr>
            <a:xfrm>
              <a:off x="2207580" y="563662"/>
              <a:ext cx="288000" cy="288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42" name="Ellipse 41"/>
            <p:cNvSpPr/>
            <p:nvPr/>
          </p:nvSpPr>
          <p:spPr>
            <a:xfrm>
              <a:off x="2243580" y="603316"/>
              <a:ext cx="216000" cy="21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3030966" y="4232619"/>
            <a:ext cx="288000" cy="288000"/>
            <a:chOff x="2207580" y="563662"/>
            <a:chExt cx="288000" cy="288000"/>
          </a:xfrm>
        </p:grpSpPr>
        <p:sp>
          <p:nvSpPr>
            <p:cNvPr id="44" name="Ellipse 43"/>
            <p:cNvSpPr/>
            <p:nvPr/>
          </p:nvSpPr>
          <p:spPr>
            <a:xfrm>
              <a:off x="2207580" y="563662"/>
              <a:ext cx="288000" cy="288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45" name="Ellipse 44"/>
            <p:cNvSpPr/>
            <p:nvPr/>
          </p:nvSpPr>
          <p:spPr>
            <a:xfrm>
              <a:off x="2243580" y="603316"/>
              <a:ext cx="216000" cy="2160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2056751" y="5561439"/>
            <a:ext cx="288000" cy="288000"/>
            <a:chOff x="2207580" y="563662"/>
            <a:chExt cx="288000" cy="288000"/>
          </a:xfrm>
        </p:grpSpPr>
        <p:sp>
          <p:nvSpPr>
            <p:cNvPr id="47" name="Ellipse 46"/>
            <p:cNvSpPr/>
            <p:nvPr/>
          </p:nvSpPr>
          <p:spPr>
            <a:xfrm>
              <a:off x="2207580" y="563662"/>
              <a:ext cx="288000" cy="288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48" name="Ellipse 47"/>
            <p:cNvSpPr/>
            <p:nvPr/>
          </p:nvSpPr>
          <p:spPr>
            <a:xfrm>
              <a:off x="2243580" y="603316"/>
              <a:ext cx="216000" cy="216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324247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6391372"/>
            <a:ext cx="12192000" cy="466627"/>
          </a:xfrm>
          <a:prstGeom prst="rect">
            <a:avLst/>
          </a:prstGeom>
          <a:solidFill>
            <a:srgbClr val="50A0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doni MT" pitchFamily="18" charset="0"/>
              </a:rPr>
              <a:t>CONSEIL NATIONAL DES CHARGEURS DU CAMEROUN (CNCC)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3913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prstClr val="black"/>
                </a:solidFill>
                <a:latin typeface="Bodoni MT" panose="02070603080606020203" pitchFamily="18" charset="0"/>
              </a:rPr>
              <a:t>                                                          </a:t>
            </a:r>
            <a:endParaRPr lang="fr-CA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18474" cy="63913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INTRODUCTION</a:t>
            </a:r>
            <a:endParaRPr lang="fr-CA" sz="2400" b="1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699295" y="0"/>
            <a:ext cx="12192000" cy="63913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9" name="Rectangle 28"/>
          <p:cNvSpPr/>
          <p:nvPr/>
        </p:nvSpPr>
        <p:spPr>
          <a:xfrm>
            <a:off x="11699295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ACTIONS MENEES SUR LES CORRIDORS</a:t>
            </a:r>
            <a:endParaRPr lang="fr-CA" sz="20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DF10D99-E53D-885E-6380-853426817B50}"/>
              </a:ext>
            </a:extLst>
          </p:cNvPr>
          <p:cNvGrpSpPr/>
          <p:nvPr/>
        </p:nvGrpSpPr>
        <p:grpSpPr>
          <a:xfrm>
            <a:off x="709295" y="155152"/>
            <a:ext cx="3599726" cy="1539438"/>
            <a:chOff x="381965" y="486142"/>
            <a:chExt cx="3599726" cy="1539438"/>
          </a:xfrm>
        </p:grpSpPr>
        <p:sp>
          <p:nvSpPr>
            <p:cNvPr id="33" name="Forme libre : forme 17">
              <a:extLst>
                <a:ext uri="{FF2B5EF4-FFF2-40B4-BE49-F238E27FC236}">
                  <a16:creationId xmlns:a16="http://schemas.microsoft.com/office/drawing/2014/main" id="{B874645B-288F-AF23-3F84-FCDCADC9D162}"/>
                </a:ext>
              </a:extLst>
            </p:cNvPr>
            <p:cNvSpPr/>
            <p:nvPr/>
          </p:nvSpPr>
          <p:spPr>
            <a:xfrm>
              <a:off x="381965" y="659757"/>
              <a:ext cx="3437681" cy="1365823"/>
            </a:xfrm>
            <a:custGeom>
              <a:avLst/>
              <a:gdLst>
                <a:gd name="connsiteX0" fmla="*/ 416689 w 3821573"/>
                <a:gd name="connsiteY0" fmla="*/ 0 h 1365823"/>
                <a:gd name="connsiteX1" fmla="*/ 1770919 w 3821573"/>
                <a:gd name="connsiteY1" fmla="*/ 0 h 1365823"/>
                <a:gd name="connsiteX2" fmla="*/ 2789498 w 3821573"/>
                <a:gd name="connsiteY2" fmla="*/ 0 h 1365823"/>
                <a:gd name="connsiteX3" fmla="*/ 3416466 w 3821573"/>
                <a:gd name="connsiteY3" fmla="*/ 0 h 1365823"/>
                <a:gd name="connsiteX4" fmla="*/ 3821573 w 3821573"/>
                <a:gd name="connsiteY4" fmla="*/ 405107 h 1365823"/>
                <a:gd name="connsiteX5" fmla="*/ 3821573 w 3821573"/>
                <a:gd name="connsiteY5" fmla="*/ 1365823 h 1365823"/>
                <a:gd name="connsiteX6" fmla="*/ 3289127 w 3821573"/>
                <a:gd name="connsiteY6" fmla="*/ 833377 h 1365823"/>
                <a:gd name="connsiteX7" fmla="*/ 532446 w 3821573"/>
                <a:gd name="connsiteY7" fmla="*/ 833377 h 1365823"/>
                <a:gd name="connsiteX8" fmla="*/ 532437 w 3821573"/>
                <a:gd name="connsiteY8" fmla="*/ 833378 h 1365823"/>
                <a:gd name="connsiteX9" fmla="*/ 416689 w 3821573"/>
                <a:gd name="connsiteY9" fmla="*/ 833378 h 1365823"/>
                <a:gd name="connsiteX10" fmla="*/ 0 w 3821573"/>
                <a:gd name="connsiteY10" fmla="*/ 416689 h 1365823"/>
                <a:gd name="connsiteX11" fmla="*/ 416689 w 3821573"/>
                <a:gd name="connsiteY11" fmla="*/ 0 h 1365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21573" h="1365823">
                  <a:moveTo>
                    <a:pt x="416689" y="0"/>
                  </a:moveTo>
                  <a:lnTo>
                    <a:pt x="1770919" y="0"/>
                  </a:lnTo>
                  <a:lnTo>
                    <a:pt x="2789498" y="0"/>
                  </a:lnTo>
                  <a:lnTo>
                    <a:pt x="3416466" y="0"/>
                  </a:lnTo>
                  <a:cubicBezTo>
                    <a:pt x="3640200" y="0"/>
                    <a:pt x="3821573" y="181373"/>
                    <a:pt x="3821573" y="405107"/>
                  </a:cubicBezTo>
                  <a:lnTo>
                    <a:pt x="3821573" y="1365823"/>
                  </a:lnTo>
                  <a:cubicBezTo>
                    <a:pt x="3821573" y="1071761"/>
                    <a:pt x="3583189" y="833377"/>
                    <a:pt x="3289127" y="833377"/>
                  </a:cubicBezTo>
                  <a:lnTo>
                    <a:pt x="532446" y="833377"/>
                  </a:lnTo>
                  <a:lnTo>
                    <a:pt x="532437" y="833378"/>
                  </a:lnTo>
                  <a:lnTo>
                    <a:pt x="416689" y="833378"/>
                  </a:lnTo>
                  <a:cubicBezTo>
                    <a:pt x="186558" y="833378"/>
                    <a:pt x="0" y="646820"/>
                    <a:pt x="0" y="416689"/>
                  </a:cubicBezTo>
                  <a:cubicBezTo>
                    <a:pt x="0" y="186558"/>
                    <a:pt x="186558" y="0"/>
                    <a:pt x="416689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M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B233BDA7-31A6-66B4-BE95-F1D51818E02F}"/>
                </a:ext>
              </a:extLst>
            </p:cNvPr>
            <p:cNvSpPr/>
            <p:nvPr/>
          </p:nvSpPr>
          <p:spPr>
            <a:xfrm>
              <a:off x="3287210" y="486142"/>
              <a:ext cx="694481" cy="601883"/>
            </a:xfrm>
            <a:prstGeom prst="arc">
              <a:avLst/>
            </a:prstGeom>
            <a:noFill/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M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1805401" y="624136"/>
            <a:ext cx="2402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Mission</a:t>
            </a:r>
            <a:endParaRPr lang="fr-CA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535702" y="1530116"/>
            <a:ext cx="7423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solidFill>
                  <a:prstClr val="black"/>
                </a:solidFill>
                <a:latin typeface="Bodoni MT" panose="02070603080606020203" pitchFamily="18" charset="0"/>
              </a:rPr>
              <a:t>Défendre les intérêts et assister le chargeur le long de la </a:t>
            </a:r>
            <a:r>
              <a:rPr lang="fr-FR" dirty="0">
                <a:solidFill>
                  <a:schemeClr val="accent2">
                    <a:lumMod val="50000"/>
                  </a:schemeClr>
                </a:solidFill>
                <a:latin typeface="Bodoni MT" panose="02070603080606020203" pitchFamily="18" charset="0"/>
              </a:rPr>
              <a:t>chaine logistique de transport</a:t>
            </a:r>
            <a:r>
              <a:rPr lang="fr-FR" dirty="0">
                <a:solidFill>
                  <a:prstClr val="black"/>
                </a:solidFill>
                <a:latin typeface="Bodoni MT" panose="02070603080606020203" pitchFamily="18" charset="0"/>
              </a:rPr>
              <a:t>, en vue de contribuer à la promotion du commerce international</a:t>
            </a:r>
            <a:endParaRPr lang="fr-CA" dirty="0"/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CE90A25F-FBD4-13A1-00D1-70EF3063EE02}"/>
              </a:ext>
            </a:extLst>
          </p:cNvPr>
          <p:cNvGrpSpPr/>
          <p:nvPr/>
        </p:nvGrpSpPr>
        <p:grpSpPr>
          <a:xfrm rot="5400000">
            <a:off x="7169040" y="3784016"/>
            <a:ext cx="3599726" cy="1539438"/>
            <a:chOff x="381965" y="486142"/>
            <a:chExt cx="3599726" cy="1539438"/>
          </a:xfrm>
        </p:grpSpPr>
        <p:sp>
          <p:nvSpPr>
            <p:cNvPr id="54" name="Forme libre : forme 8">
              <a:extLst>
                <a:ext uri="{FF2B5EF4-FFF2-40B4-BE49-F238E27FC236}">
                  <a16:creationId xmlns:a16="http://schemas.microsoft.com/office/drawing/2014/main" id="{FDED7160-D443-3B82-935D-B2B9E60909DE}"/>
                </a:ext>
              </a:extLst>
            </p:cNvPr>
            <p:cNvSpPr/>
            <p:nvPr/>
          </p:nvSpPr>
          <p:spPr>
            <a:xfrm>
              <a:off x="381965" y="659757"/>
              <a:ext cx="3437681" cy="1365823"/>
            </a:xfrm>
            <a:custGeom>
              <a:avLst/>
              <a:gdLst>
                <a:gd name="connsiteX0" fmla="*/ 416689 w 3821573"/>
                <a:gd name="connsiteY0" fmla="*/ 0 h 1365823"/>
                <a:gd name="connsiteX1" fmla="*/ 1770919 w 3821573"/>
                <a:gd name="connsiteY1" fmla="*/ 0 h 1365823"/>
                <a:gd name="connsiteX2" fmla="*/ 2789498 w 3821573"/>
                <a:gd name="connsiteY2" fmla="*/ 0 h 1365823"/>
                <a:gd name="connsiteX3" fmla="*/ 3416466 w 3821573"/>
                <a:gd name="connsiteY3" fmla="*/ 0 h 1365823"/>
                <a:gd name="connsiteX4" fmla="*/ 3821573 w 3821573"/>
                <a:gd name="connsiteY4" fmla="*/ 405107 h 1365823"/>
                <a:gd name="connsiteX5" fmla="*/ 3821573 w 3821573"/>
                <a:gd name="connsiteY5" fmla="*/ 1365823 h 1365823"/>
                <a:gd name="connsiteX6" fmla="*/ 3289127 w 3821573"/>
                <a:gd name="connsiteY6" fmla="*/ 833377 h 1365823"/>
                <a:gd name="connsiteX7" fmla="*/ 532446 w 3821573"/>
                <a:gd name="connsiteY7" fmla="*/ 833377 h 1365823"/>
                <a:gd name="connsiteX8" fmla="*/ 532437 w 3821573"/>
                <a:gd name="connsiteY8" fmla="*/ 833378 h 1365823"/>
                <a:gd name="connsiteX9" fmla="*/ 416689 w 3821573"/>
                <a:gd name="connsiteY9" fmla="*/ 833378 h 1365823"/>
                <a:gd name="connsiteX10" fmla="*/ 0 w 3821573"/>
                <a:gd name="connsiteY10" fmla="*/ 416689 h 1365823"/>
                <a:gd name="connsiteX11" fmla="*/ 416689 w 3821573"/>
                <a:gd name="connsiteY11" fmla="*/ 0 h 1365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21573" h="1365823">
                  <a:moveTo>
                    <a:pt x="416689" y="0"/>
                  </a:moveTo>
                  <a:lnTo>
                    <a:pt x="1770919" y="0"/>
                  </a:lnTo>
                  <a:lnTo>
                    <a:pt x="2789498" y="0"/>
                  </a:lnTo>
                  <a:lnTo>
                    <a:pt x="3416466" y="0"/>
                  </a:lnTo>
                  <a:cubicBezTo>
                    <a:pt x="3640200" y="0"/>
                    <a:pt x="3821573" y="181373"/>
                    <a:pt x="3821573" y="405107"/>
                  </a:cubicBezTo>
                  <a:lnTo>
                    <a:pt x="3821573" y="1365823"/>
                  </a:lnTo>
                  <a:cubicBezTo>
                    <a:pt x="3821573" y="1071761"/>
                    <a:pt x="3583189" y="833377"/>
                    <a:pt x="3289127" y="833377"/>
                  </a:cubicBezTo>
                  <a:lnTo>
                    <a:pt x="532446" y="833377"/>
                  </a:lnTo>
                  <a:lnTo>
                    <a:pt x="532437" y="833378"/>
                  </a:lnTo>
                  <a:lnTo>
                    <a:pt x="416689" y="833378"/>
                  </a:lnTo>
                  <a:cubicBezTo>
                    <a:pt x="186558" y="833378"/>
                    <a:pt x="0" y="646820"/>
                    <a:pt x="0" y="416689"/>
                  </a:cubicBezTo>
                  <a:cubicBezTo>
                    <a:pt x="0" y="186558"/>
                    <a:pt x="186558" y="0"/>
                    <a:pt x="416689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M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CF42EC55-128A-4735-EEF2-8F6E12BF86EA}"/>
                </a:ext>
              </a:extLst>
            </p:cNvPr>
            <p:cNvSpPr/>
            <p:nvPr/>
          </p:nvSpPr>
          <p:spPr>
            <a:xfrm>
              <a:off x="3287210" y="486142"/>
              <a:ext cx="694481" cy="601883"/>
            </a:xfrm>
            <a:prstGeom prst="arc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M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 rot="16200000">
            <a:off x="8275441" y="3885777"/>
            <a:ext cx="1663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Actions</a:t>
            </a:r>
            <a:endParaRPr lang="fr-CA" sz="2400" b="1" dirty="0">
              <a:solidFill>
                <a:schemeClr val="accent1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6977" y="2763600"/>
            <a:ext cx="5104028" cy="341346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Sensibilisation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fr-FR" sz="2000" dirty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Formation</a:t>
            </a:r>
          </a:p>
          <a:p>
            <a:endParaRPr lang="fr-FR" sz="2000" dirty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Information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2000" dirty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Construction d’infrastructures de facilitation des échanges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2000" dirty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Observatoire des Transports</a:t>
            </a:r>
            <a:endParaRPr lang="fr-CA" sz="2000" dirty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856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6391372"/>
            <a:ext cx="12192000" cy="466627"/>
          </a:xfrm>
          <a:prstGeom prst="rect">
            <a:avLst/>
          </a:prstGeom>
          <a:solidFill>
            <a:srgbClr val="50A0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doni MT" pitchFamily="18" charset="0"/>
              </a:rPr>
              <a:t>CONSEIL NATIONAL DES CHARGEURS DU CAMEROUN (CNCC)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3913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INTRODUCTION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0308" y="0"/>
            <a:ext cx="12192000" cy="63913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9" name="Rectangle 28"/>
          <p:cNvSpPr/>
          <p:nvPr/>
        </p:nvSpPr>
        <p:spPr>
          <a:xfrm>
            <a:off x="590308" y="0"/>
            <a:ext cx="518474" cy="63913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ACTIONS MENEES SUR LES CORRIDORS</a:t>
            </a:r>
            <a:endParaRPr lang="fr-CA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73526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CENTRES DE VIE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8715B7-A348-ADF3-A65B-810EE78DF11A}"/>
              </a:ext>
            </a:extLst>
          </p:cNvPr>
          <p:cNvSpPr/>
          <p:nvPr/>
        </p:nvSpPr>
        <p:spPr>
          <a:xfrm>
            <a:off x="4872259" y="-9728"/>
            <a:ext cx="3024000" cy="63913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M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8E9AA68-1B16-8A3B-FD8F-20849D16697F}"/>
              </a:ext>
            </a:extLst>
          </p:cNvPr>
          <p:cNvGrpSpPr/>
          <p:nvPr/>
        </p:nvGrpSpPr>
        <p:grpSpPr>
          <a:xfrm>
            <a:off x="1848259" y="-9728"/>
            <a:ext cx="3377960" cy="6391372"/>
            <a:chOff x="0" y="0"/>
            <a:chExt cx="337796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D10902-8615-0410-931A-E0861978CFEC}"/>
                </a:ext>
              </a:extLst>
            </p:cNvPr>
            <p:cNvSpPr/>
            <p:nvPr/>
          </p:nvSpPr>
          <p:spPr>
            <a:xfrm>
              <a:off x="0" y="0"/>
              <a:ext cx="3024000" cy="685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M" dirty="0"/>
            </a:p>
          </p:txBody>
        </p:sp>
        <p:sp>
          <p:nvSpPr>
            <p:cNvPr id="11" name="Triangle isocèle 10">
              <a:extLst>
                <a:ext uri="{FF2B5EF4-FFF2-40B4-BE49-F238E27FC236}">
                  <a16:creationId xmlns:a16="http://schemas.microsoft.com/office/drawing/2014/main" id="{5E3E72F6-DF79-8424-BC3C-3021BAE77235}"/>
                </a:ext>
              </a:extLst>
            </p:cNvPr>
            <p:cNvSpPr/>
            <p:nvPr/>
          </p:nvSpPr>
          <p:spPr>
            <a:xfrm rot="5400000">
              <a:off x="2832269" y="694644"/>
              <a:ext cx="737421" cy="353961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M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BBCDA10-6B4F-8593-0AEE-32DC92830706}"/>
              </a:ext>
            </a:extLst>
          </p:cNvPr>
          <p:cNvSpPr/>
          <p:nvPr/>
        </p:nvSpPr>
        <p:spPr>
          <a:xfrm>
            <a:off x="7896260" y="-9728"/>
            <a:ext cx="3024000" cy="63913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M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BEE6722-565D-086A-8CAA-09A778B3479D}"/>
              </a:ext>
            </a:extLst>
          </p:cNvPr>
          <p:cNvGrpSpPr/>
          <p:nvPr/>
        </p:nvGrpSpPr>
        <p:grpSpPr>
          <a:xfrm>
            <a:off x="8252179" y="354067"/>
            <a:ext cx="2396669" cy="5624900"/>
            <a:chOff x="6403920" y="354226"/>
            <a:chExt cx="2396669" cy="6035569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7B683AC-B5CF-9CE5-6A88-575634292A0F}"/>
                </a:ext>
              </a:extLst>
            </p:cNvPr>
            <p:cNvSpPr txBox="1"/>
            <p:nvPr/>
          </p:nvSpPr>
          <p:spPr>
            <a:xfrm>
              <a:off x="6475754" y="354226"/>
              <a:ext cx="2324835" cy="693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>
                  <a:solidFill>
                    <a:schemeClr val="bg1">
                      <a:lumMod val="95000"/>
                    </a:schemeClr>
                  </a:solidFill>
                  <a:latin typeface="Californian FB" panose="0207040306080B030204" pitchFamily="18" charset="0"/>
                </a:rPr>
                <a:t>Formation</a:t>
              </a:r>
              <a:endParaRPr lang="fr-CM" sz="3600" b="1" dirty="0">
                <a:solidFill>
                  <a:schemeClr val="bg1">
                    <a:lumMod val="95000"/>
                  </a:schemeClr>
                </a:solidFill>
                <a:latin typeface="Californian FB" panose="0207040306080B030204" pitchFamily="18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248BCB8-7229-CF0B-54F5-543D0A971F24}"/>
                </a:ext>
              </a:extLst>
            </p:cNvPr>
            <p:cNvSpPr txBox="1"/>
            <p:nvPr/>
          </p:nvSpPr>
          <p:spPr>
            <a:xfrm>
              <a:off x="6403920" y="2118573"/>
              <a:ext cx="2396669" cy="2179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accent4">
                      <a:lumMod val="50000"/>
                    </a:schemeClr>
                  </a:solidFill>
                  <a:latin typeface="Aptos Narrow" panose="020B0004020202020204" pitchFamily="34" charset="0"/>
                </a:rPr>
                <a:t>Séances de sensibilisation organisée autour des questions relatives a l’acheminement des cargaisons par voie terrestre</a:t>
              </a:r>
            </a:p>
          </p:txBody>
        </p:sp>
        <p:pic>
          <p:nvPicPr>
            <p:cNvPr id="17" name="Graphique 47" descr="Engrenages">
              <a:extLst>
                <a:ext uri="{FF2B5EF4-FFF2-40B4-BE49-F238E27FC236}">
                  <a16:creationId xmlns:a16="http://schemas.microsoft.com/office/drawing/2014/main" id="{812272DF-C0A7-B3E4-7231-BAC0BC57D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01266" y="5169395"/>
              <a:ext cx="1220400" cy="1220400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0A1CFA1-93FA-CB16-A3D6-CEDC75921FAD}"/>
              </a:ext>
            </a:extLst>
          </p:cNvPr>
          <p:cNvGrpSpPr/>
          <p:nvPr/>
        </p:nvGrpSpPr>
        <p:grpSpPr>
          <a:xfrm>
            <a:off x="1862048" y="354067"/>
            <a:ext cx="3082045" cy="5653757"/>
            <a:chOff x="13789" y="363795"/>
            <a:chExt cx="3082045" cy="6066533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D591C79-673E-959C-893B-4005A3334A72}"/>
                </a:ext>
              </a:extLst>
            </p:cNvPr>
            <p:cNvSpPr txBox="1"/>
            <p:nvPr/>
          </p:nvSpPr>
          <p:spPr>
            <a:xfrm>
              <a:off x="13789" y="363795"/>
              <a:ext cx="3082045" cy="693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>
                  <a:solidFill>
                    <a:schemeClr val="bg1">
                      <a:lumMod val="95000"/>
                    </a:schemeClr>
                  </a:solidFill>
                  <a:latin typeface="Californian FB" panose="0207040306080B030204" pitchFamily="18" charset="0"/>
                </a:rPr>
                <a:t>Centres de vie</a:t>
              </a:r>
              <a:endParaRPr lang="fr-CM" sz="3600" b="1" dirty="0">
                <a:solidFill>
                  <a:schemeClr val="bg1">
                    <a:lumMod val="95000"/>
                  </a:schemeClr>
                </a:solidFill>
                <a:latin typeface="Californian FB" panose="0207040306080B030204" pitchFamily="18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81746FB-64B1-0BF3-51C3-279A939CC0A1}"/>
                </a:ext>
              </a:extLst>
            </p:cNvPr>
            <p:cNvSpPr txBox="1"/>
            <p:nvPr/>
          </p:nvSpPr>
          <p:spPr>
            <a:xfrm>
              <a:off x="179658" y="1936358"/>
              <a:ext cx="2644767" cy="2774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2">
                      <a:lumMod val="90000"/>
                    </a:schemeClr>
                  </a:solidFill>
                  <a:latin typeface="Aptos Narrow" panose="020B0004020202020204" pitchFamily="34" charset="0"/>
                </a:rPr>
                <a:t>Mettre a disposition des camionneurs des commodités pour rendre agréable leur voyage </a:t>
              </a:r>
            </a:p>
            <a:p>
              <a:endParaRPr lang="fr-FR" dirty="0">
                <a:solidFill>
                  <a:schemeClr val="bg2">
                    <a:lumMod val="90000"/>
                  </a:schemeClr>
                </a:solidFill>
                <a:latin typeface="Aptos Narrow" panose="020B0004020202020204" pitchFamily="34" charset="0"/>
              </a:endParaRPr>
            </a:p>
            <a:p>
              <a:r>
                <a:rPr lang="fr-FR" dirty="0">
                  <a:solidFill>
                    <a:schemeClr val="bg2">
                      <a:lumMod val="90000"/>
                    </a:schemeClr>
                  </a:solidFill>
                  <a:latin typeface="Aptos Narrow" panose="020B0004020202020204" pitchFamily="34" charset="0"/>
                </a:rPr>
                <a:t>(Hébergement, Parking sécurisé, Restaurant, Mosquée, etc.)</a:t>
              </a:r>
            </a:p>
          </p:txBody>
        </p:sp>
        <p:pic>
          <p:nvPicPr>
            <p:cNvPr id="22" name="Graphique 70" descr="Mille">
              <a:extLst>
                <a:ext uri="{FF2B5EF4-FFF2-40B4-BE49-F238E27FC236}">
                  <a16:creationId xmlns:a16="http://schemas.microsoft.com/office/drawing/2014/main" id="{74089BA8-CE18-7A64-8225-0619DE23A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5574" y="5211128"/>
              <a:ext cx="1219200" cy="1219200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F76A869-C9B6-7E53-7556-5A7BB77A50F2}"/>
              </a:ext>
            </a:extLst>
          </p:cNvPr>
          <p:cNvGrpSpPr/>
          <p:nvPr/>
        </p:nvGrpSpPr>
        <p:grpSpPr>
          <a:xfrm>
            <a:off x="5296395" y="398635"/>
            <a:ext cx="2656249" cy="5562854"/>
            <a:chOff x="3448136" y="411616"/>
            <a:chExt cx="2656249" cy="5968993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BF5050B-9FFF-CAA7-6648-07141F062981}"/>
                </a:ext>
              </a:extLst>
            </p:cNvPr>
            <p:cNvSpPr txBox="1"/>
            <p:nvPr/>
          </p:nvSpPr>
          <p:spPr>
            <a:xfrm>
              <a:off x="3448136" y="411616"/>
              <a:ext cx="2656249" cy="693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>
                  <a:solidFill>
                    <a:schemeClr val="bg1">
                      <a:lumMod val="95000"/>
                    </a:schemeClr>
                  </a:solidFill>
                  <a:latin typeface="Californian FB" panose="0207040306080B030204" pitchFamily="18" charset="0"/>
                </a:rPr>
                <a:t>Information</a:t>
              </a:r>
              <a:endParaRPr lang="fr-CM" sz="3600" b="1" dirty="0">
                <a:solidFill>
                  <a:schemeClr val="bg1">
                    <a:lumMod val="95000"/>
                  </a:schemeClr>
                </a:solidFill>
                <a:latin typeface="Californian FB" panose="0207040306080B030204" pitchFamily="18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18BFBE9-DCB8-600C-40AA-127B29148790}"/>
                </a:ext>
              </a:extLst>
            </p:cNvPr>
            <p:cNvSpPr txBox="1"/>
            <p:nvPr/>
          </p:nvSpPr>
          <p:spPr>
            <a:xfrm>
              <a:off x="3484308" y="2031163"/>
              <a:ext cx="2251587" cy="2774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2">
                      <a:lumMod val="90000"/>
                    </a:schemeClr>
                  </a:solidFill>
                  <a:latin typeface="Aptos Narrow" panose="020B0004020202020204" pitchFamily="34" charset="0"/>
                </a:rPr>
                <a:t>Mettre a disposition des acteurs (camionneurs, transporteurs, chargeurs, transitaires, etc.) toutes les informations nécessaires </a:t>
              </a:r>
            </a:p>
          </p:txBody>
        </p:sp>
        <p:pic>
          <p:nvPicPr>
            <p:cNvPr id="27" name="Graphique 77" descr="Jauge">
              <a:extLst>
                <a:ext uri="{FF2B5EF4-FFF2-40B4-BE49-F238E27FC236}">
                  <a16:creationId xmlns:a16="http://schemas.microsoft.com/office/drawing/2014/main" id="{BDC46CB6-31BD-E35D-ABD2-459E88ACD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70701" y="5160209"/>
              <a:ext cx="1220400" cy="1220400"/>
            </a:xfrm>
            <a:prstGeom prst="rect">
              <a:avLst/>
            </a:prstGeom>
          </p:spPr>
        </p:pic>
      </p:grpSp>
      <p:sp>
        <p:nvSpPr>
          <p:cNvPr id="30" name="Triangle isocèle 29">
            <a:extLst>
              <a:ext uri="{FF2B5EF4-FFF2-40B4-BE49-F238E27FC236}">
                <a16:creationId xmlns:a16="http://schemas.microsoft.com/office/drawing/2014/main" id="{7777D3B1-407C-B02F-06F4-7018FDA2E31D}"/>
              </a:ext>
            </a:extLst>
          </p:cNvPr>
          <p:cNvSpPr/>
          <p:nvPr/>
        </p:nvSpPr>
        <p:spPr>
          <a:xfrm rot="5400000">
            <a:off x="7706488" y="570099"/>
            <a:ext cx="737421" cy="353961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M"/>
          </a:p>
        </p:txBody>
      </p:sp>
    </p:spTree>
    <p:extLst>
      <p:ext uri="{BB962C8B-B14F-4D97-AF65-F5344CB8AC3E}">
        <p14:creationId xmlns:p14="http://schemas.microsoft.com/office/powerpoint/2010/main" val="4151592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6391372"/>
            <a:ext cx="12192000" cy="466627"/>
          </a:xfrm>
          <a:prstGeom prst="rect">
            <a:avLst/>
          </a:prstGeom>
          <a:solidFill>
            <a:srgbClr val="50A0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doni MT" pitchFamily="18" charset="0"/>
              </a:rPr>
              <a:t>CONSEIL NATIONAL DES CHARGEURS DU CAMEROUN (CNCC)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3913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INTRODUCTION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9751" y="-24051"/>
            <a:ext cx="12192000" cy="63913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9" name="Rectangle 28"/>
          <p:cNvSpPr/>
          <p:nvPr/>
        </p:nvSpPr>
        <p:spPr>
          <a:xfrm>
            <a:off x="590308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ACTIONS MENEES SUR LES CORRIDORS</a:t>
            </a:r>
            <a:endParaRPr lang="fr-CA" sz="20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73526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PERSPECTIVES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0616" y="0"/>
            <a:ext cx="518474" cy="63913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CENTRES DE VIE</a:t>
            </a:r>
            <a:endParaRPr lang="fr-CA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64001" y="490679"/>
            <a:ext cx="4019742" cy="3124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b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OPERATIONNEL</a:t>
            </a:r>
            <a:endParaRPr lang="fr-CA" sz="1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81352" y="490679"/>
            <a:ext cx="2664000" cy="3124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CONSTRUCTION</a:t>
            </a:r>
            <a:endParaRPr lang="fr-CA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81352" y="914817"/>
            <a:ext cx="1332000" cy="2431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2">
                    <a:lumMod val="50000"/>
                  </a:schemeClr>
                </a:solidFill>
              </a:rPr>
              <a:t>Garoua Boulai</a:t>
            </a:r>
            <a:endParaRPr lang="fr-CA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29917" y="914816"/>
            <a:ext cx="1332000" cy="2431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chemeClr val="tx2">
                    <a:lumMod val="50000"/>
                  </a:schemeClr>
                </a:solidFill>
              </a:rPr>
              <a:t>Ngaoundéré</a:t>
            </a:r>
            <a:endParaRPr lang="fr-CA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81352" y="1158007"/>
            <a:ext cx="1332000" cy="13706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Rectangle 15"/>
          <p:cNvSpPr/>
          <p:nvPr/>
        </p:nvSpPr>
        <p:spPr>
          <a:xfrm>
            <a:off x="10230249" y="1154764"/>
            <a:ext cx="1332000" cy="13847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Rectangle 16"/>
          <p:cNvSpPr/>
          <p:nvPr/>
        </p:nvSpPr>
        <p:spPr>
          <a:xfrm>
            <a:off x="7453025" y="892116"/>
            <a:ext cx="1332000" cy="2431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chemeClr val="tx2">
                    <a:lumMod val="50000"/>
                  </a:schemeClr>
                </a:solidFill>
              </a:rPr>
              <a:t>Kousseri</a:t>
            </a:r>
            <a:endParaRPr lang="fr-CA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6000" y="892115"/>
            <a:ext cx="1332000" cy="2431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chemeClr val="tx2">
                    <a:lumMod val="50000"/>
                  </a:schemeClr>
                </a:solidFill>
              </a:rPr>
              <a:t>Ngoulentang</a:t>
            </a:r>
            <a:endParaRPr lang="fr-CA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32579" y="887518"/>
            <a:ext cx="1332000" cy="2431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chemeClr val="tx2">
                    <a:lumMod val="50000"/>
                  </a:schemeClr>
                </a:solidFill>
              </a:rPr>
              <a:t>Dibamba</a:t>
            </a:r>
            <a:endParaRPr lang="fr-CA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50134" y="1150166"/>
            <a:ext cx="1332000" cy="139871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1" name="Rectangle 20"/>
          <p:cNvSpPr/>
          <p:nvPr/>
        </p:nvSpPr>
        <p:spPr>
          <a:xfrm>
            <a:off x="6104461" y="1150166"/>
            <a:ext cx="1332000" cy="137849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 21"/>
          <p:cNvSpPr/>
          <p:nvPr/>
        </p:nvSpPr>
        <p:spPr>
          <a:xfrm>
            <a:off x="4731775" y="1140437"/>
            <a:ext cx="1332000" cy="13990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Rectangle 3"/>
          <p:cNvSpPr/>
          <p:nvPr/>
        </p:nvSpPr>
        <p:spPr>
          <a:xfrm>
            <a:off x="2568956" y="1158006"/>
            <a:ext cx="8992961" cy="31976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Rectangle 23"/>
          <p:cNvSpPr/>
          <p:nvPr/>
        </p:nvSpPr>
        <p:spPr>
          <a:xfrm>
            <a:off x="2576457" y="1506130"/>
            <a:ext cx="8992961" cy="31976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5" name="Rectangle 24"/>
          <p:cNvSpPr/>
          <p:nvPr/>
        </p:nvSpPr>
        <p:spPr>
          <a:xfrm>
            <a:off x="2576457" y="1862924"/>
            <a:ext cx="8992961" cy="31976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6" name="Rectangle 25"/>
          <p:cNvSpPr/>
          <p:nvPr/>
        </p:nvSpPr>
        <p:spPr>
          <a:xfrm>
            <a:off x="2576456" y="2219718"/>
            <a:ext cx="8992961" cy="31976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/>
          <p:cNvSpPr/>
          <p:nvPr/>
        </p:nvSpPr>
        <p:spPr>
          <a:xfrm>
            <a:off x="2589599" y="1177937"/>
            <a:ext cx="2124000" cy="28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Date</a:t>
            </a:r>
            <a:endParaRPr lang="fr-CA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95151" y="1524580"/>
            <a:ext cx="2124000" cy="28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Superficie</a:t>
            </a:r>
            <a:endParaRPr lang="fr-CA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95150" y="1890247"/>
            <a:ext cx="2124000" cy="28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Parking</a:t>
            </a:r>
            <a:endParaRPr lang="fr-CA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93596" y="2240660"/>
            <a:ext cx="2124000" cy="28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Hébergement</a:t>
            </a:r>
            <a:endParaRPr lang="fr-CA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CCA3BA8-D727-E5D1-E34D-BF8A9B6C0FFD}"/>
              </a:ext>
            </a:extLst>
          </p:cNvPr>
          <p:cNvSpPr txBox="1"/>
          <p:nvPr/>
        </p:nvSpPr>
        <p:spPr>
          <a:xfrm>
            <a:off x="4812165" y="1139944"/>
            <a:ext cx="1299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Juillet 2019</a:t>
            </a:r>
            <a:endParaRPr lang="fr-CM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0ECD150-DEC3-FCF3-75B5-A271EA563F6D}"/>
              </a:ext>
            </a:extLst>
          </p:cNvPr>
          <p:cNvSpPr txBox="1"/>
          <p:nvPr/>
        </p:nvSpPr>
        <p:spPr>
          <a:xfrm>
            <a:off x="6153454" y="1145528"/>
            <a:ext cx="12997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/>
              <a:t>Octobre 2022</a:t>
            </a:r>
            <a:endParaRPr lang="fr-CM" sz="15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24DF81E-B53D-13CD-D80C-E7AE98BFC4B9}"/>
              </a:ext>
            </a:extLst>
          </p:cNvPr>
          <p:cNvSpPr txBox="1"/>
          <p:nvPr/>
        </p:nvSpPr>
        <p:spPr>
          <a:xfrm>
            <a:off x="7450334" y="1135306"/>
            <a:ext cx="1405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Septembre 2023</a:t>
            </a:r>
            <a:endParaRPr lang="fr-CM" sz="14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600B42C-124A-12E5-2F4E-5FE3064B9E48}"/>
              </a:ext>
            </a:extLst>
          </p:cNvPr>
          <p:cNvSpPr txBox="1"/>
          <p:nvPr/>
        </p:nvSpPr>
        <p:spPr>
          <a:xfrm>
            <a:off x="5015891" y="1480956"/>
            <a:ext cx="1299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3,8 ha</a:t>
            </a:r>
            <a:endParaRPr lang="fr-CM" sz="16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4C1C446-1D33-140B-ABD7-88ADD7D4D743}"/>
              </a:ext>
            </a:extLst>
          </p:cNvPr>
          <p:cNvSpPr txBox="1"/>
          <p:nvPr/>
        </p:nvSpPr>
        <p:spPr>
          <a:xfrm>
            <a:off x="6261093" y="1475500"/>
            <a:ext cx="1299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10 ha</a:t>
            </a:r>
            <a:endParaRPr lang="fr-CM" sz="1600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FCC5404-E724-BDC5-0829-9394C0E1F4B0}"/>
              </a:ext>
            </a:extLst>
          </p:cNvPr>
          <p:cNvSpPr txBox="1"/>
          <p:nvPr/>
        </p:nvSpPr>
        <p:spPr>
          <a:xfrm>
            <a:off x="7721267" y="1472574"/>
            <a:ext cx="1299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5 ha</a:t>
            </a:r>
            <a:endParaRPr lang="fr-CM" sz="1600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D48BF9C-3DF0-35B6-55DE-AC1F72B43DAC}"/>
              </a:ext>
            </a:extLst>
          </p:cNvPr>
          <p:cNvSpPr txBox="1"/>
          <p:nvPr/>
        </p:nvSpPr>
        <p:spPr>
          <a:xfrm>
            <a:off x="5015891" y="1839228"/>
            <a:ext cx="580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200</a:t>
            </a:r>
            <a:endParaRPr lang="fr-CM" sz="1600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5A3F7EB-AE3A-72F3-BB86-1B66057326A8}"/>
              </a:ext>
            </a:extLst>
          </p:cNvPr>
          <p:cNvSpPr txBox="1"/>
          <p:nvPr/>
        </p:nvSpPr>
        <p:spPr>
          <a:xfrm>
            <a:off x="6103218" y="1823623"/>
            <a:ext cx="1346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200 (1</a:t>
            </a:r>
            <a:r>
              <a:rPr lang="fr-FR" sz="1600" baseline="30000" dirty="0"/>
              <a:t>er</a:t>
            </a:r>
            <a:r>
              <a:rPr lang="fr-FR" sz="1600" dirty="0"/>
              <a:t> bloc)</a:t>
            </a:r>
            <a:endParaRPr lang="fr-CM" sz="1600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E777D4B-F8DC-6698-0600-22D029633B5D}"/>
              </a:ext>
            </a:extLst>
          </p:cNvPr>
          <p:cNvSpPr txBox="1"/>
          <p:nvPr/>
        </p:nvSpPr>
        <p:spPr>
          <a:xfrm>
            <a:off x="7733202" y="1832899"/>
            <a:ext cx="580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200</a:t>
            </a:r>
            <a:endParaRPr lang="fr-CM" sz="1600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65C0080-48D9-2111-3ACE-0D84AAFEDF97}"/>
              </a:ext>
            </a:extLst>
          </p:cNvPr>
          <p:cNvSpPr txBox="1"/>
          <p:nvPr/>
        </p:nvSpPr>
        <p:spPr>
          <a:xfrm>
            <a:off x="5108356" y="2227611"/>
            <a:ext cx="580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40</a:t>
            </a:r>
            <a:endParaRPr lang="fr-CM" sz="1600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8596F80-7FA7-6219-B4FA-930548C06CCC}"/>
              </a:ext>
            </a:extLst>
          </p:cNvPr>
          <p:cNvSpPr txBox="1"/>
          <p:nvPr/>
        </p:nvSpPr>
        <p:spPr>
          <a:xfrm>
            <a:off x="6480148" y="2192915"/>
            <a:ext cx="580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12</a:t>
            </a:r>
            <a:endParaRPr lang="fr-CM" sz="1600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3E4B1E6-097C-4071-4AE0-C5AA7B16DA64}"/>
              </a:ext>
            </a:extLst>
          </p:cNvPr>
          <p:cNvSpPr txBox="1"/>
          <p:nvPr/>
        </p:nvSpPr>
        <p:spPr>
          <a:xfrm>
            <a:off x="7761326" y="2200933"/>
            <a:ext cx="580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10</a:t>
            </a:r>
            <a:endParaRPr lang="fr-CM" sz="16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D87A625-ADF9-D0AD-C4E9-1C4CBFC18A96}"/>
              </a:ext>
            </a:extLst>
          </p:cNvPr>
          <p:cNvSpPr txBox="1"/>
          <p:nvPr/>
        </p:nvSpPr>
        <p:spPr>
          <a:xfrm>
            <a:off x="9260450" y="2210325"/>
            <a:ext cx="580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12</a:t>
            </a:r>
            <a:endParaRPr lang="fr-CM" sz="1600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CA3A4F3-877A-CBAC-9A1E-D8E644C32CC0}"/>
              </a:ext>
            </a:extLst>
          </p:cNvPr>
          <p:cNvSpPr txBox="1"/>
          <p:nvPr/>
        </p:nvSpPr>
        <p:spPr>
          <a:xfrm>
            <a:off x="10653126" y="2190106"/>
            <a:ext cx="580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12</a:t>
            </a:r>
            <a:endParaRPr lang="fr-CM" sz="1600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255DC02-DA58-DB25-4A8A-D6F39B7E9705}"/>
              </a:ext>
            </a:extLst>
          </p:cNvPr>
          <p:cNvSpPr txBox="1"/>
          <p:nvPr/>
        </p:nvSpPr>
        <p:spPr>
          <a:xfrm>
            <a:off x="10559592" y="1826470"/>
            <a:ext cx="580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250</a:t>
            </a:r>
            <a:endParaRPr lang="fr-CM" sz="1600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E2C00B5C-3BA2-0956-35EF-FDDCB9659E78}"/>
              </a:ext>
            </a:extLst>
          </p:cNvPr>
          <p:cNvSpPr txBox="1"/>
          <p:nvPr/>
        </p:nvSpPr>
        <p:spPr>
          <a:xfrm>
            <a:off x="9104277" y="1468576"/>
            <a:ext cx="958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10 ha</a:t>
            </a:r>
            <a:endParaRPr lang="fr-CM" sz="1600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FD477DFD-9B6C-AA25-5DC7-3267EDB58FEA}"/>
              </a:ext>
            </a:extLst>
          </p:cNvPr>
          <p:cNvSpPr txBox="1"/>
          <p:nvPr/>
        </p:nvSpPr>
        <p:spPr>
          <a:xfrm>
            <a:off x="8881352" y="1817957"/>
            <a:ext cx="1346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200 (1</a:t>
            </a:r>
            <a:r>
              <a:rPr lang="fr-FR" sz="1600" baseline="30000" dirty="0"/>
              <a:t>er</a:t>
            </a:r>
            <a:r>
              <a:rPr lang="fr-FR" sz="1600" dirty="0"/>
              <a:t> bloc)</a:t>
            </a:r>
            <a:endParaRPr lang="fr-CM" sz="1600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C4A046F-C5BE-870A-C11F-B47FE5159A72}"/>
              </a:ext>
            </a:extLst>
          </p:cNvPr>
          <p:cNvSpPr txBox="1"/>
          <p:nvPr/>
        </p:nvSpPr>
        <p:spPr>
          <a:xfrm>
            <a:off x="10436277" y="1483220"/>
            <a:ext cx="958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3,38 ha</a:t>
            </a:r>
            <a:endParaRPr lang="fr-CM" sz="1600" dirty="0"/>
          </a:p>
        </p:txBody>
      </p:sp>
    </p:spTree>
    <p:extLst>
      <p:ext uri="{BB962C8B-B14F-4D97-AF65-F5344CB8AC3E}">
        <p14:creationId xmlns:p14="http://schemas.microsoft.com/office/powerpoint/2010/main" val="2182341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6391372"/>
            <a:ext cx="12192000" cy="466627"/>
          </a:xfrm>
          <a:prstGeom prst="rect">
            <a:avLst/>
          </a:prstGeom>
          <a:solidFill>
            <a:srgbClr val="50A0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doni MT" pitchFamily="18" charset="0"/>
              </a:rPr>
              <a:t>CONSEIL NATIONAL DES CHARGEURS DU CAMEROUN (CNCC)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26805"/>
            <a:ext cx="12192000" cy="63913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INTRODUCTION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0308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ACTIONS MENEES SUR LES CORRIDORS</a:t>
            </a:r>
            <a:endParaRPr lang="fr-CA" sz="20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73526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PERSPECTIVES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0616" y="0"/>
            <a:ext cx="518474" cy="63913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CENTRES DE VIE</a:t>
            </a:r>
            <a:endParaRPr lang="fr-CA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DD5226D-8ACF-8F41-B528-8FE559A37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24" y="39211"/>
            <a:ext cx="7678366" cy="291937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EDE9B94-3A31-0248-9E61-6657C3950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24" y="3322491"/>
            <a:ext cx="7643388" cy="264146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063D78B-BFC5-EB4B-B16C-330368A25013}"/>
              </a:ext>
            </a:extLst>
          </p:cNvPr>
          <p:cNvSpPr txBox="1"/>
          <p:nvPr/>
        </p:nvSpPr>
        <p:spPr>
          <a:xfrm>
            <a:off x="9414312" y="963038"/>
            <a:ext cx="175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DIBAMBA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612EDA1-6675-EF47-A65F-C77448D9B79A}"/>
              </a:ext>
            </a:extLst>
          </p:cNvPr>
          <p:cNvSpPr txBox="1"/>
          <p:nvPr/>
        </p:nvSpPr>
        <p:spPr>
          <a:xfrm>
            <a:off x="9356125" y="4634336"/>
            <a:ext cx="175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NGOULENTANG</a:t>
            </a:r>
          </a:p>
        </p:txBody>
      </p:sp>
    </p:spTree>
    <p:extLst>
      <p:ext uri="{BB962C8B-B14F-4D97-AF65-F5344CB8AC3E}">
        <p14:creationId xmlns:p14="http://schemas.microsoft.com/office/powerpoint/2010/main" val="4221426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6391372"/>
            <a:ext cx="12192000" cy="466627"/>
          </a:xfrm>
          <a:prstGeom prst="rect">
            <a:avLst/>
          </a:prstGeom>
          <a:solidFill>
            <a:srgbClr val="50A0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doni MT" pitchFamily="18" charset="0"/>
              </a:rPr>
              <a:t>CONSEIL NATIONAL DES CHARGEURS DU CAMEROUN (CNCC)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97577"/>
            <a:ext cx="12192000" cy="63913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INTRODUCTION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0308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ACTIONS MENEES SUR LES CORRIDORS</a:t>
            </a:r>
            <a:endParaRPr lang="fr-CA" sz="20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73526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PERSPECTIVES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0616" y="0"/>
            <a:ext cx="518474" cy="63913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CENTRES DE VIE KOUSSERI</a:t>
            </a:r>
            <a:endParaRPr lang="fr-CA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FB617AB-49CA-5443-AD77-6EB05CCA8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57" y="318309"/>
            <a:ext cx="8204472" cy="546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19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6391372"/>
            <a:ext cx="12192000" cy="466627"/>
          </a:xfrm>
          <a:prstGeom prst="rect">
            <a:avLst/>
          </a:prstGeom>
          <a:solidFill>
            <a:srgbClr val="50A0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doni MT" pitchFamily="18" charset="0"/>
              </a:rPr>
              <a:t>CONSEIL NATIONAL DES CHARGEURS DU CAMEROUN (CNCC)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194252"/>
            <a:ext cx="12192000" cy="63913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INTRODUCTION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0308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ACTIONS MENEES SUR LES CORRIDORS</a:t>
            </a:r>
            <a:endParaRPr lang="fr-CA" sz="20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73526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PERSPECTIVES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0616" y="0"/>
            <a:ext cx="518474" cy="63913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CENTRE DE VIE NGAOUNDERE</a:t>
            </a:r>
            <a:endParaRPr lang="fr-CA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8724AA-B108-0B47-9225-39E0694C9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24" y="303374"/>
            <a:ext cx="9784959" cy="55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62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6391372"/>
            <a:ext cx="12192000" cy="466627"/>
          </a:xfrm>
          <a:prstGeom prst="rect">
            <a:avLst/>
          </a:prstGeom>
          <a:solidFill>
            <a:srgbClr val="50A0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doni MT" pitchFamily="18" charset="0"/>
              </a:rPr>
              <a:t>CONSEIL NATIONAL DES CHARGEURS DU CAMEROUN (CNCC)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194252"/>
            <a:ext cx="12192000" cy="63913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INTRODUCTION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0308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ACTIONS MENEES SUR LES CORRIDORS</a:t>
            </a:r>
            <a:endParaRPr lang="fr-CA" sz="20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73526" y="0"/>
            <a:ext cx="518474" cy="6391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Bookman Old Style" panose="02050604050505020204" pitchFamily="18" charset="0"/>
              </a:rPr>
              <a:t>PERSPECTIVES</a:t>
            </a:r>
            <a:endParaRPr lang="fr-CA" sz="2400" b="1" dirty="0">
              <a:solidFill>
                <a:schemeClr val="bg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0616" y="0"/>
            <a:ext cx="518474" cy="63913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CENTRE DE VIE GAROUA BOULAÏ</a:t>
            </a:r>
            <a:endParaRPr lang="fr-CA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525783-793F-6745-A02E-0A305BC05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24" y="-41371"/>
            <a:ext cx="4057073" cy="30428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DD194EE-1606-1A45-BBB7-7817311C2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595" y="-41371"/>
            <a:ext cx="4071569" cy="305367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5D1AB2D-038C-4640-A806-657AFF0E3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24" y="3018994"/>
            <a:ext cx="4057073" cy="30428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799E3D-E996-1846-84D6-5C53ED8F8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594" y="3013558"/>
            <a:ext cx="4071569" cy="305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942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458</Words>
  <Application>Microsoft Office PowerPoint</Application>
  <PresentationFormat>Grand écran</PresentationFormat>
  <Paragraphs>126</Paragraphs>
  <Slides>13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4e Forum Tripartite Cameroun-RCA-Tchad sur le transit des marchandises par les ports de Douala et Kribi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Compte Microsoft</dc:creator>
  <cp:lastModifiedBy>ANGELE DOOH EPSE MOUDISSA</cp:lastModifiedBy>
  <cp:revision>24</cp:revision>
  <dcterms:created xsi:type="dcterms:W3CDTF">2024-01-03T10:20:16Z</dcterms:created>
  <dcterms:modified xsi:type="dcterms:W3CDTF">2024-01-08T18:04:05Z</dcterms:modified>
</cp:coreProperties>
</file>